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3" r:id="rId5"/>
    <p:sldMasterId id="214748366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B2DA176-85E4-4842-A627-961E5D6CBE83}">
  <a:tblStyle styleId="{3B2DA176-85E4-4842-A627-961E5D6CBE8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56DEBF9-6260-4177-8B4C-CD035C5271F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9F923F3-FCF0-4BE7-9CC3-9FCEE804B70D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7ED8121-ED94-43E3-A093-CE6FCA3BDAF1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2b45dd261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2b45dd261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2b45dd261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2b45dd261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2b45dd261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2b45dd261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2b45dd261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2b45dd261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2b45dd261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2b45dd261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2b45dd261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2b45dd261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2b45dd261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2b45dd261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2b45dd261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2b45dd261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2b45dd261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2b45dd261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2b45dd261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2b45dd261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2b45dd261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2b45dd261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48e254d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48e254d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2b45dd261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2b45dd261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2b45dd261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2b45dd261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2b45dd261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2b45dd261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2b45dd261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12b45dd261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2b45dd261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2b45dd261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2b45dd261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2b45dd261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2b45dd261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2b45dd261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2b45dd261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112b45dd261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4b81702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14b81702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4b817027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14b817027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2b45dd261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2b45dd261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2b45dd261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2b45dd261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e9e83636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10e9e83636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12b45dd26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12b45dd26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12b45dd26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112b45dd26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2b45dd26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112b45dd26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12b45dd26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112b45dd26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12b45dd26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112b45dd26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2b45dd261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2b45dd261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12b45dd261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112b45dd261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12b45dd26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12b45dd26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2b45dd26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112b45dd26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14b54973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14b54973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12b45dd26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12b45dd26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0e9e83636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10e9e83636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2b45dd261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2b45dd261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0e9e83636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10e9e83636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12b45dd26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12b45dd26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12b45dd26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112b45dd26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12b45dd26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g112b45dd26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2b45dd261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2b45dd261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12b45dd261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112b45dd261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12b45dd261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g112b45dd261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0e9e83636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Google Shape;735;g10e9e83636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3" name="Google Shape;76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1" name="Google Shape;77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3" name="Google Shape;78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2b45dd261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2b45dd261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12b45dd261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12b45dd261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1508a49a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7" name="Google Shape;807;g11508a49a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12b45dd261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g112b45dd261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12b45dd261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2" name="Google Shape;822;g112b45dd261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12b45dd261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0" name="Google Shape;830;g112b45dd261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12b45dd261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8" name="Google Shape;838;g112b45dd261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12b45dd261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6" name="Google Shape;846;g112b45dd261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2b45dd261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g112b45dd261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12b45dd261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2" name="Google Shape;862;g112b45dd261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2b45dd261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2b45dd261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12b45dd261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12b45dd261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표지">
  <p:cSld name="TITLE_1">
    <p:bg>
      <p:bgPr>
        <a:solidFill>
          <a:srgbClr val="CFE2F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None/>
              <a:defRPr b="1" sz="30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None/>
              <a:defRPr sz="30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None/>
              <a:defRPr sz="30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None/>
              <a:defRPr sz="30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None/>
              <a:defRPr sz="30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None/>
              <a:defRPr sz="30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None/>
              <a:defRPr sz="30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None/>
              <a:defRPr sz="30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None/>
              <a:defRPr sz="30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55590" y="4743300"/>
            <a:ext cx="38841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7200" y="2626700"/>
            <a:ext cx="2516797" cy="2516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그림+주소X">
  <p:cSld name="TITLE_ONLY_1_2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244000" y="474120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1"/>
          <p:cNvSpPr txBox="1"/>
          <p:nvPr>
            <p:ph type="title"/>
          </p:nvPr>
        </p:nvSpPr>
        <p:spPr>
          <a:xfrm>
            <a:off x="10440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57" name="Google Shape;57;p11"/>
          <p:cNvSpPr/>
          <p:nvPr/>
        </p:nvSpPr>
        <p:spPr>
          <a:xfrm>
            <a:off x="0" y="4663225"/>
            <a:ext cx="71982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8" name="Google Shape;5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5590" y="4743300"/>
            <a:ext cx="38841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이미지설명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55590" y="4743300"/>
            <a:ext cx="38841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7" name="Google Shape;67;p13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표지">
  <p:cSld name="TITLE_1">
    <p:bg>
      <p:bgPr>
        <a:solidFill>
          <a:srgbClr val="CFE2F3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None/>
              <a:defRPr b="1" sz="30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None/>
              <a:defRPr sz="30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None/>
              <a:defRPr sz="30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None/>
              <a:defRPr sz="30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None/>
              <a:defRPr sz="30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None/>
              <a:defRPr sz="30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None/>
              <a:defRPr sz="30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None/>
              <a:defRPr sz="30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None/>
              <a:defRPr sz="30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55590" y="4743300"/>
            <a:ext cx="38841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+그림">
  <p:cSld name="TITLE_ONLY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/>
        </p:txBody>
      </p:sp>
      <p:sp>
        <p:nvSpPr>
          <p:cNvPr id="76" name="Google Shape;76;p15"/>
          <p:cNvSpPr/>
          <p:nvPr/>
        </p:nvSpPr>
        <p:spPr>
          <a:xfrm>
            <a:off x="0" y="4663200"/>
            <a:ext cx="71982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55590" y="4743300"/>
            <a:ext cx="38841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0" y="4663200"/>
            <a:ext cx="71982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클릭하여 주소입력</a:t>
            </a:r>
            <a:endParaRPr b="0" i="0" sz="1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소제목">
  <p:cSld name="SECTION_HEADER_2">
    <p:bg>
      <p:bgPr>
        <a:solidFill>
          <a:srgbClr val="CFE2F3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55590" y="4743300"/>
            <a:ext cx="38841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설명">
  <p:cSld name="TITLE_ONLY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0" y="47499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692700" y="445025"/>
            <a:ext cx="78909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" name="Google Shape;87;p17"/>
          <p:cNvSpPr txBox="1"/>
          <p:nvPr>
            <p:ph idx="2"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88" name="Google Shape;88;p17"/>
          <p:cNvSpPr txBox="1"/>
          <p:nvPr>
            <p:ph idx="3" type="title"/>
          </p:nvPr>
        </p:nvSpPr>
        <p:spPr>
          <a:xfrm>
            <a:off x="140450" y="524000"/>
            <a:ext cx="88167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9" name="Google Shape;89;p17"/>
          <p:cNvSpPr/>
          <p:nvPr/>
        </p:nvSpPr>
        <p:spPr>
          <a:xfrm>
            <a:off x="100925" y="3431900"/>
            <a:ext cx="71982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55590" y="4743300"/>
            <a:ext cx="38841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+그림">
  <p:cSld name="TITLE_ONLY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/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55590" y="4743300"/>
            <a:ext cx="38841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이미지설명 1">
  <p:cSld name="BLANK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55590" y="4743300"/>
            <a:ext cx="38841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3" name="Google Shape;23;p4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소제목">
  <p:cSld name="SECTION_HEADER_2">
    <p:bg>
      <p:bgPr>
        <a:solidFill>
          <a:srgbClr val="CFE2F3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 Gothic"/>
              <a:buNone/>
              <a:defRPr b="1" sz="20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55590" y="4743300"/>
            <a:ext cx="38841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7200" y="2626700"/>
            <a:ext cx="2516797" cy="2516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설명">
  <p:cSld name="TITLE_ONLY_2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" name="Google Shape;31;p6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2" name="Google Shape;32;p6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5590" y="4743300"/>
            <a:ext cx="38841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그림설명">
  <p:cSld name="BLANK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244000" y="474120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7"/>
          <p:cNvSpPr txBox="1"/>
          <p:nvPr>
            <p:ph idx="2" type="title"/>
          </p:nvPr>
        </p:nvSpPr>
        <p:spPr>
          <a:xfrm>
            <a:off x="10440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5590" y="4743300"/>
            <a:ext cx="38841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그림설명 1">
  <p:cSld name="BLANK_1_2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244000" y="474120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8"/>
          <p:cNvSpPr txBox="1"/>
          <p:nvPr>
            <p:ph idx="2" type="title"/>
          </p:nvPr>
        </p:nvSpPr>
        <p:spPr>
          <a:xfrm>
            <a:off x="10440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pic>
        <p:nvPicPr>
          <p:cNvPr id="44" name="Google Shape;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5590" y="4743300"/>
            <a:ext cx="38841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소제목 1">
  <p:cSld name="SECTION_HEADER_2_1">
    <p:bg>
      <p:bgPr>
        <a:solidFill>
          <a:srgbClr val="CFE2F3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" name="Google Shape;4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5590" y="4743300"/>
            <a:ext cx="38841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설명+주소X">
  <p:cSld name="TITLE_ONLY_2_1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51" name="Google Shape;51;p10"/>
          <p:cNvSpPr txBox="1"/>
          <p:nvPr>
            <p:ph idx="2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5590" y="4743300"/>
            <a:ext cx="38841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b="0" i="0" sz="2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b="0" i="0" sz="2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b="0" i="0" sz="2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b="0" i="0" sz="2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b="0" i="0" sz="2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b="0" i="0" sz="2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b="0" i="0" sz="2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b="0" i="0" sz="2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b="0" i="0" sz="2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Char char="●"/>
              <a:defRPr b="0" i="0" sz="1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○"/>
              <a:defRPr b="0" i="0" sz="14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■"/>
              <a:defRPr b="0" i="0" sz="14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●"/>
              <a:defRPr b="0" i="0" sz="14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○"/>
              <a:defRPr b="0" i="0" sz="14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■"/>
              <a:defRPr b="0" i="0" sz="14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●"/>
              <a:defRPr b="0" i="0" sz="14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○"/>
              <a:defRPr b="0" i="0" sz="14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■"/>
              <a:defRPr b="0" i="0" sz="14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b="0" i="0" sz="2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b="0" i="0" sz="2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b="0" i="0" sz="2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b="0" i="0" sz="2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b="0" i="0" sz="2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b="0" i="0" sz="2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b="0" i="0" sz="2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b="0" i="0" sz="2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b="0" i="0" sz="2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Char char="●"/>
              <a:defRPr b="0" i="0" sz="1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○"/>
              <a:defRPr b="0" i="0" sz="14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■"/>
              <a:defRPr b="0" i="0" sz="14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●"/>
              <a:defRPr b="0" i="0" sz="14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○"/>
              <a:defRPr b="0" i="0" sz="14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■"/>
              <a:defRPr b="0" i="0" sz="14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●"/>
              <a:defRPr b="0" i="0" sz="14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○"/>
              <a:defRPr b="0" i="0" sz="14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■"/>
              <a:defRPr b="0" i="0" sz="14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oogle-code-archive-downloads.storage.googleapis.com/v2/code.google.com/pandas/nyfpug.pdf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oogle-code-archive-downloads.storage.googleapis.com/v2/code.google.com/pandas/nyfpug.pdf" TargetMode="External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andas.pydata.org/docs/getting_started/intro_tutorials/01_table_oriented.html#min-tut-01-tableoriented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hyperlink" Target="https://pandas.pydata.org/docs/getting_started/intro_tutorials/01_table_oriented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andas.pydata.org/docs/getting_started/intro_tutorials/01_table_oriented.html" TargetMode="External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andas.pydata.org/" TargetMode="External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pandas.pydata.org/docs/getting_started/intro_tutorials/02_read_write.html" TargetMode="External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pandas.pydata.org/docs/getting_started/intro_tutorials/03_subset_data.html" TargetMode="External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andas.pydata.org/docs/getting_started/intro_tutorials/03_subset_data.html" TargetMode="External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pandas.pydata.org/docs/getting_started/intro_tutorials/03_subset_data.html" TargetMode="External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pandas.pydata.org/docs/getting_started/intro_tutorials/05_add_columns.html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pandas.pydata.org/docs/getting_started/intro_tutorials/06_calculate_statistics.html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pandas.pydata.org/docs/user_guide/computation.html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hyperlink" Target="https://pandas.pydata.org/Pandas_Cheat_Sheet.pdf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pandas.pydata.org/docs/reference/series.html#accessors" TargetMode="External"/><Relationship Id="rId4" Type="http://schemas.openxmlformats.org/officeDocument/2006/relationships/hyperlink" Target="https://pandas.pydata.org/docs/reference/series.html#api-series-dt" TargetMode="External"/><Relationship Id="rId5" Type="http://schemas.openxmlformats.org/officeDocument/2006/relationships/hyperlink" Target="https://pandas.pydata.org/docs/reference/series.html#api-series-str" TargetMode="External"/><Relationship Id="rId6" Type="http://schemas.openxmlformats.org/officeDocument/2006/relationships/hyperlink" Target="https://pandas.pydata.org/docs/reference/series.html#api-series-cat" TargetMode="External"/><Relationship Id="rId7" Type="http://schemas.openxmlformats.org/officeDocument/2006/relationships/hyperlink" Target="https://pandas.pydata.org/docs/reference/series.html#api-series-sparse" TargetMode="External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hyperlink" Target="https://pandas.pydata.org/docs/reference/api/pandas.Series.dt.month.html#pandas.Series.dt.month" TargetMode="External"/><Relationship Id="rId10" Type="http://schemas.openxmlformats.org/officeDocument/2006/relationships/hyperlink" Target="https://pandas.pydata.org/docs/reference/api/pandas.Series.dt.year.html#pandas.Series.dt.year" TargetMode="External"/><Relationship Id="rId13" Type="http://schemas.openxmlformats.org/officeDocument/2006/relationships/hyperlink" Target="https://pandas.pydata.org/docs/reference/api/pandas.Series.dt.hour.html#pandas.Series.dt.hour" TargetMode="External"/><Relationship Id="rId12" Type="http://schemas.openxmlformats.org/officeDocument/2006/relationships/hyperlink" Target="https://pandas.pydata.org/docs/reference/api/pandas.Series.dt.day.html#pandas.Series.dt.day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pandas.pydata.org/docs/reference/series.html#datetime-properties" TargetMode="External"/><Relationship Id="rId4" Type="http://schemas.openxmlformats.org/officeDocument/2006/relationships/hyperlink" Target="https://pandas.pydata.org/docs/reference/api/pandas.Series.dt.date.html#pandas.Series.dt.date" TargetMode="External"/><Relationship Id="rId9" Type="http://schemas.openxmlformats.org/officeDocument/2006/relationships/hyperlink" Target="https://docs.python.org/3/library/datetime.html#datetime.time" TargetMode="External"/><Relationship Id="rId15" Type="http://schemas.openxmlformats.org/officeDocument/2006/relationships/hyperlink" Target="https://pandas.pydata.org/docs/reference/api/pandas.Series.dt.second.html#pandas.Series.dt.second" TargetMode="External"/><Relationship Id="rId14" Type="http://schemas.openxmlformats.org/officeDocument/2006/relationships/hyperlink" Target="https://pandas.pydata.org/docs/reference/api/pandas.Series.dt.minute.html#pandas.Series.dt.minute" TargetMode="External"/><Relationship Id="rId17" Type="http://schemas.openxmlformats.org/officeDocument/2006/relationships/hyperlink" Target="https://pandas.pydata.org/docs/reference/api/pandas.Series.dt.nanosecond.html#pandas.Series.dt.nanosecond" TargetMode="External"/><Relationship Id="rId16" Type="http://schemas.openxmlformats.org/officeDocument/2006/relationships/hyperlink" Target="https://pandas.pydata.org/docs/reference/api/pandas.Series.dt.microsecond.html#pandas.Series.dt.microsecond" TargetMode="External"/><Relationship Id="rId5" Type="http://schemas.openxmlformats.org/officeDocument/2006/relationships/hyperlink" Target="https://docs.python.org/3/library/datetime.html#datetime.date" TargetMode="External"/><Relationship Id="rId6" Type="http://schemas.openxmlformats.org/officeDocument/2006/relationships/hyperlink" Target="https://pandas.pydata.org/docs/reference/api/pandas.Series.dt.time.html#pandas.Series.dt.time" TargetMode="External"/><Relationship Id="rId18" Type="http://schemas.openxmlformats.org/officeDocument/2006/relationships/hyperlink" Target="https://pandas.pydata.org/docs/reference/api/pandas.Series.dt.week.html#pandas.Series.dt.week" TargetMode="External"/><Relationship Id="rId7" Type="http://schemas.openxmlformats.org/officeDocument/2006/relationships/hyperlink" Target="https://docs.python.org/3/library/datetime.html#datetime.time" TargetMode="External"/><Relationship Id="rId8" Type="http://schemas.openxmlformats.org/officeDocument/2006/relationships/hyperlink" Target="https://pandas.pydata.org/docs/reference/api/pandas.Series.dt.timetz.html#pandas.Series.dt.timetz" TargetMode="External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hyperlink" Target="https://pandas.pydata.org/docs/reference/api/pandas.Series.str.fullmatch.html#pandas.Series.str.fullmatch" TargetMode="External"/><Relationship Id="rId10" Type="http://schemas.openxmlformats.org/officeDocument/2006/relationships/hyperlink" Target="https://pandas.pydata.org/docs/reference/api/pandas.Series.str.find.html#pandas.Series.str.find" TargetMode="External"/><Relationship Id="rId13" Type="http://schemas.openxmlformats.org/officeDocument/2006/relationships/hyperlink" Target="https://pandas.pydata.org/docs/reference/api/pandas.Series.str.join.html#pandas.Series.str.join" TargetMode="External"/><Relationship Id="rId12" Type="http://schemas.openxmlformats.org/officeDocument/2006/relationships/hyperlink" Target="https://pandas.pydata.org/docs/reference/api/pandas.Series.str.get.html#pandas.Series.str.ge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pandas.pydata.org/docs/reference/series.html#string-handling" TargetMode="External"/><Relationship Id="rId4" Type="http://schemas.openxmlformats.org/officeDocument/2006/relationships/hyperlink" Target="https://pandas.pydata.org/docs/reference/api/pandas.Series.str.capitalize.html#pandas.Series.str.capitalize" TargetMode="External"/><Relationship Id="rId9" Type="http://schemas.openxmlformats.org/officeDocument/2006/relationships/hyperlink" Target="https://pandas.pydata.org/docs/reference/api/pandas.Series.str.endswith.html#pandas.Series.str.endswith" TargetMode="External"/><Relationship Id="rId15" Type="http://schemas.openxmlformats.org/officeDocument/2006/relationships/hyperlink" Target="https://pandas.pydata.org/docs/reference/api/pandas.Series.str.lower.html#pandas.Series.str.lower" TargetMode="External"/><Relationship Id="rId14" Type="http://schemas.openxmlformats.org/officeDocument/2006/relationships/hyperlink" Target="https://pandas.pydata.org/docs/reference/api/pandas.Series.str.len.html#pandas.Series.str.len" TargetMode="External"/><Relationship Id="rId17" Type="http://schemas.openxmlformats.org/officeDocument/2006/relationships/hyperlink" Target="https://pandas.pydata.org/docs/reference/api/pandas.Series.str.match.html#pandas.Series.str.match" TargetMode="External"/><Relationship Id="rId16" Type="http://schemas.openxmlformats.org/officeDocument/2006/relationships/hyperlink" Target="https://pandas.pydata.org/docs/reference/api/pandas.Series.str.lstrip.html#pandas.Series.str.lstrip" TargetMode="External"/><Relationship Id="rId5" Type="http://schemas.openxmlformats.org/officeDocument/2006/relationships/hyperlink" Target="https://pandas.pydata.org/docs/reference/api/pandas.Series.str.cat.html#pandas.Series.str.cat" TargetMode="External"/><Relationship Id="rId6" Type="http://schemas.openxmlformats.org/officeDocument/2006/relationships/hyperlink" Target="https://pandas.pydata.org/docs/reference/api/pandas.Series.str.center.html#pandas.Series.str.center" TargetMode="External"/><Relationship Id="rId7" Type="http://schemas.openxmlformats.org/officeDocument/2006/relationships/hyperlink" Target="https://pandas.pydata.org/docs/reference/api/pandas.Series.str.contains.html#pandas.Series.str.contains" TargetMode="External"/><Relationship Id="rId8" Type="http://schemas.openxmlformats.org/officeDocument/2006/relationships/hyperlink" Target="https://pandas.pydata.org/docs/reference/api/pandas.Series.str.count.html#pandas.Series.str.count" TargetMode="External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hyperlink" Target="https://pandas.pydata.org/docs/reference/api/pandas.Series.str.title.html#pandas.Series.str.title" TargetMode="External"/><Relationship Id="rId10" Type="http://schemas.openxmlformats.org/officeDocument/2006/relationships/hyperlink" Target="https://pandas.pydata.org/docs/reference/api/pandas.Series.str.swapcase.html#pandas.Series.str.swapcase" TargetMode="External"/><Relationship Id="rId13" Type="http://schemas.openxmlformats.org/officeDocument/2006/relationships/hyperlink" Target="https://pandas.pydata.org/docs/reference/api/pandas.Series.str.wrap.html#pandas.Series.str.wrap" TargetMode="External"/><Relationship Id="rId12" Type="http://schemas.openxmlformats.org/officeDocument/2006/relationships/hyperlink" Target="https://pandas.pydata.org/docs/reference/api/pandas.Series.str.upper.html#pandas.Series.str.upper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pandas.pydata.org/docs/reference/series.html#string-handling" TargetMode="External"/><Relationship Id="rId4" Type="http://schemas.openxmlformats.org/officeDocument/2006/relationships/hyperlink" Target="https://pandas.pydata.org/docs/reference/api/pandas.Series.str.pad.html#pandas.Series.str.pad" TargetMode="External"/><Relationship Id="rId9" Type="http://schemas.openxmlformats.org/officeDocument/2006/relationships/hyperlink" Target="https://pandas.pydata.org/docs/reference/api/pandas.Series.str.strip.html#pandas.Series.str.strip" TargetMode="External"/><Relationship Id="rId14" Type="http://schemas.openxmlformats.org/officeDocument/2006/relationships/hyperlink" Target="https://pandas.pydata.org/docs/reference/api/pandas.Series.str.zfill.html#pandas.Series.str.zfill" TargetMode="External"/><Relationship Id="rId5" Type="http://schemas.openxmlformats.org/officeDocument/2006/relationships/hyperlink" Target="https://pandas.pydata.org/docs/reference/api/pandas.Series.str.repeat.html#pandas.Series.str.repeat" TargetMode="External"/><Relationship Id="rId6" Type="http://schemas.openxmlformats.org/officeDocument/2006/relationships/hyperlink" Target="https://pandas.pydata.org/docs/reference/api/pandas.Series.str.replace.html#pandas.Series.str.replace" TargetMode="External"/><Relationship Id="rId7" Type="http://schemas.openxmlformats.org/officeDocument/2006/relationships/hyperlink" Target="https://pandas.pydata.org/docs/reference/api/pandas.Series.str.split.html#pandas.Series.str.split" TargetMode="External"/><Relationship Id="rId8" Type="http://schemas.openxmlformats.org/officeDocument/2006/relationships/hyperlink" Target="https://pandas.pydata.org/docs/reference/api/pandas.Series.str.startswith.html#pandas.Series.str.startswith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pandas.pydata.org/docs/getting_started/intro_tutorials/06_calculate_statistics.html" TargetMode="External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andas.pydata.org/Pandas_Cheat_Sheet.pdf" TargetMode="External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pandas.pydata.org/docs/getting_started/intro_tutorials/06_calculate_statistics.html" TargetMode="External"/><Relationship Id="rId4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pandas.pydata.org/docs/getting_started/intro_tutorials/06_calculate_statistics.html" TargetMode="External"/><Relationship Id="rId4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pandas.pydata.org/docs/getting_started/intro_tutorials/07_reshape_table_layout.html" TargetMode="External"/><Relationship Id="rId4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pandas.pydata.org/docs/getting_started/intro_tutorials/07_reshape_table_layout.html" TargetMode="External"/><Relationship Id="rId4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pandas.pydata.org/docs/getting_started/intro_tutorials/07_reshape_table_layout.html" TargetMode="External"/><Relationship Id="rId4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Relationship Id="rId4" Type="http://schemas.openxmlformats.org/officeDocument/2006/relationships/hyperlink" Target="https://pandas.pydata.org/docs/user_guide/reshaping.html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Relationship Id="rId4" Type="http://schemas.openxmlformats.org/officeDocument/2006/relationships/hyperlink" Target="https://pandas.pydata.org/docs/user_guide/reshaping.html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Relationship Id="rId4" Type="http://schemas.openxmlformats.org/officeDocument/2006/relationships/hyperlink" Target="https://pandas.pydata.org/docs/user_guide/reshaping.html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Relationship Id="rId4" Type="http://schemas.openxmlformats.org/officeDocument/2006/relationships/hyperlink" Target="https://pandas.pydata.org/docs/user_guide/reshaping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andas.pydata.org/docs/user_guide/10min.html" TargetMode="External"/><Relationship Id="rId4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pandas.pydata.org/docs/user_guide/reshaping.html" TargetMode="External"/><Relationship Id="rId4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Relationship Id="rId4" Type="http://schemas.openxmlformats.org/officeDocument/2006/relationships/hyperlink" Target="https://www.jstatsoft.org/index.php/jss/article/view/v059i10/v59i10.pdf" TargetMode="External"/><Relationship Id="rId5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pandas.pydata.org/docs/user_guide/reshaping.html" TargetMode="External"/><Relationship Id="rId4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Relationship Id="rId4" Type="http://schemas.openxmlformats.org/officeDocument/2006/relationships/image" Target="../media/image40.png"/><Relationship Id="rId5" Type="http://schemas.openxmlformats.org/officeDocument/2006/relationships/image" Target="../media/image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pandas.pydata.org/docs/getting_started/intro_tutorials/08_combine_dataframes.html" TargetMode="External"/><Relationship Id="rId4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pandas.pydata.org/docs/user_guide/merging.html" TargetMode="External"/><Relationship Id="rId4" Type="http://schemas.openxmlformats.org/officeDocument/2006/relationships/image" Target="../media/image52.png"/><Relationship Id="rId5" Type="http://schemas.openxmlformats.org/officeDocument/2006/relationships/image" Target="../media/image5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pandas.pydata.org/docs/user_guide/merging.html" TargetMode="External"/><Relationship Id="rId4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pandas.pydata.org/docs/user_guide/merging.html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pandas.pydata.org/docs/user_guide/merging.html" TargetMode="External"/><Relationship Id="rId4" Type="http://schemas.openxmlformats.org/officeDocument/2006/relationships/image" Target="../media/image55.png"/><Relationship Id="rId5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0.png"/><Relationship Id="rId4" Type="http://schemas.openxmlformats.org/officeDocument/2006/relationships/image" Target="../media/image2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pandas.pydata.org/docs/user_guide/merging.html" TargetMode="External"/><Relationship Id="rId4" Type="http://schemas.openxmlformats.org/officeDocument/2006/relationships/image" Target="../media/image5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pandas.pydata.org/docs/user_guide/merging.html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6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pandas.pydata.org/docs/user_guide/merging.html" TargetMode="External"/><Relationship Id="rId4" Type="http://schemas.openxmlformats.org/officeDocument/2006/relationships/image" Target="../media/image6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pandas.pydata.org/docs/user_guide/merging.html" TargetMode="External"/><Relationship Id="rId4" Type="http://schemas.openxmlformats.org/officeDocument/2006/relationships/image" Target="../media/image63.png"/><Relationship Id="rId5" Type="http://schemas.openxmlformats.org/officeDocument/2006/relationships/image" Target="../media/image6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pandas.pydata.org/docs/user_guide/merging.html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6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pandas.pydata.org/docs/user_guide/merging.html" TargetMode="External"/><Relationship Id="rId4" Type="http://schemas.openxmlformats.org/officeDocument/2006/relationships/image" Target="../media/image67.png"/><Relationship Id="rId5" Type="http://schemas.openxmlformats.org/officeDocument/2006/relationships/image" Target="../media/image6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pandas.pydata.org/docs/user_guide/merging.html" TargetMode="External"/><Relationship Id="rId4" Type="http://schemas.openxmlformats.org/officeDocument/2006/relationships/image" Target="../media/image70.png"/><Relationship Id="rId5" Type="http://schemas.openxmlformats.org/officeDocument/2006/relationships/image" Target="../media/image6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pandas.pydata.org/docs/getting_started/intro_tutorials/08_combine_dataframes.html" TargetMode="External"/><Relationship Id="rId4" Type="http://schemas.openxmlformats.org/officeDocument/2006/relationships/image" Target="../media/image7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ataitgirls2.github.io/10minutes2pandas/" TargetMode="External"/><Relationship Id="rId4" Type="http://schemas.openxmlformats.org/officeDocument/2006/relationships/image" Target="../media/image1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pandas.pydata.org/docs/user_guide/merging.html" TargetMode="External"/><Relationship Id="rId4" Type="http://schemas.openxmlformats.org/officeDocument/2006/relationships/image" Target="../media/image73.png"/><Relationship Id="rId5" Type="http://schemas.openxmlformats.org/officeDocument/2006/relationships/image" Target="../media/image8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pandas.pydata.org/docs/user_guide/merging.html" TargetMode="External"/><Relationship Id="rId4" Type="http://schemas.openxmlformats.org/officeDocument/2006/relationships/image" Target="../media/image75.png"/><Relationship Id="rId5" Type="http://schemas.openxmlformats.org/officeDocument/2006/relationships/image" Target="../media/image74.png"/><Relationship Id="rId6" Type="http://schemas.openxmlformats.org/officeDocument/2006/relationships/image" Target="../media/image8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pandas.pydata.org/docs/user_guide/merging.html" TargetMode="External"/><Relationship Id="rId4" Type="http://schemas.openxmlformats.org/officeDocument/2006/relationships/image" Target="../media/image76.png"/><Relationship Id="rId5" Type="http://schemas.openxmlformats.org/officeDocument/2006/relationships/image" Target="../media/image7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pandas.pydata.org/docs/user_guide/merging.html" TargetMode="External"/><Relationship Id="rId4" Type="http://schemas.openxmlformats.org/officeDocument/2006/relationships/image" Target="../media/image77.png"/><Relationship Id="rId5" Type="http://schemas.openxmlformats.org/officeDocument/2006/relationships/image" Target="../media/image7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pandas.pydata.org/docs/user_guide/merging.html" TargetMode="External"/><Relationship Id="rId4" Type="http://schemas.openxmlformats.org/officeDocument/2006/relationships/image" Target="../media/image87.png"/><Relationship Id="rId5" Type="http://schemas.openxmlformats.org/officeDocument/2006/relationships/image" Target="../media/image8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pandas.pydata.org/docs/user_guide/merging.html" TargetMode="External"/><Relationship Id="rId4" Type="http://schemas.openxmlformats.org/officeDocument/2006/relationships/image" Target="../media/image81.png"/><Relationship Id="rId5" Type="http://schemas.openxmlformats.org/officeDocument/2006/relationships/image" Target="../media/image8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pandas.pydata.org/docs/user_guide/merging.html" TargetMode="External"/><Relationship Id="rId4" Type="http://schemas.openxmlformats.org/officeDocument/2006/relationships/image" Target="../media/image8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pandas.pydata.org/docs/user_guide/merging.html" TargetMode="External"/><Relationship Id="rId4" Type="http://schemas.openxmlformats.org/officeDocument/2006/relationships/image" Target="../media/image8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pandas.pydata.org/docs/user_guide/merging.html" TargetMode="External"/><Relationship Id="rId4" Type="http://schemas.openxmlformats.org/officeDocument/2006/relationships/image" Target="../media/image88.png"/><Relationship Id="rId5" Type="http://schemas.openxmlformats.org/officeDocument/2006/relationships/image" Target="../media/image92.png"/><Relationship Id="rId6" Type="http://schemas.openxmlformats.org/officeDocument/2006/relationships/image" Target="../media/image8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pandas.pydata.org/docs/user_guide/merging.html" TargetMode="External"/><Relationship Id="rId4" Type="http://schemas.openxmlformats.org/officeDocument/2006/relationships/image" Target="../media/image9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pandas.pydata.org/docs/user_guide/merging.html" TargetMode="External"/><Relationship Id="rId4" Type="http://schemas.openxmlformats.org/officeDocument/2006/relationships/image" Target="../media/image90.png"/><Relationship Id="rId5" Type="http://schemas.openxmlformats.org/officeDocument/2006/relationships/image" Target="../media/image9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pyviz.org/overviews/index.html" TargetMode="External"/><Relationship Id="rId4" Type="http://schemas.openxmlformats.org/officeDocument/2006/relationships/image" Target="../media/image9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pandas.pydata.org/docs/getting_started/intro_tutorials/04_plotting.html" TargetMode="External"/><Relationship Id="rId4" Type="http://schemas.openxmlformats.org/officeDocument/2006/relationships/image" Target="../media/image9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pandas.pydata.org/docs/getting_started/intro_tutorials/04_plotting.html" TargetMode="External"/><Relationship Id="rId4" Type="http://schemas.openxmlformats.org/officeDocument/2006/relationships/image" Target="../media/image9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pandas.pydata.org/docs/getting_started/intro_tutorials/04_plotting.html" TargetMode="External"/><Relationship Id="rId4" Type="http://schemas.openxmlformats.org/officeDocument/2006/relationships/image" Target="../media/image10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pandas.pydata.org/docs/getting_started/intro_tutorials/04_plotting.html" TargetMode="External"/><Relationship Id="rId4" Type="http://schemas.openxmlformats.org/officeDocument/2006/relationships/image" Target="../media/image9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pandas.pydata.org/docs/getting_started/intro_tutorials/04_plotting.html" TargetMode="External"/><Relationship Id="rId4" Type="http://schemas.openxmlformats.org/officeDocument/2006/relationships/image" Target="../media/image9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pandas.pydata.org/docs/getting_started/intro_tutorials/04_plotting.html" TargetMode="External"/><Relationship Id="rId4" Type="http://schemas.openxmlformats.org/officeDocument/2006/relationships/image" Target="../media/image9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pandas.pydata.org/docs/getting_started/intro_tutorials/04_plotting.html" TargetMode="External"/><Relationship Id="rId4" Type="http://schemas.openxmlformats.org/officeDocument/2006/relationships/image" Target="../media/image1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andas.pydata.org/pandas-docs/version/0.23.4/generated/pandas.Panel.html" TargetMode="External"/><Relationship Id="rId4" Type="http://schemas.openxmlformats.org/officeDocument/2006/relationships/image" Target="../media/image1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파이</a:t>
            </a:r>
            <a:r>
              <a:rPr lang="en"/>
              <a:t>썬 데이터 분석 도구 </a:t>
            </a:r>
            <a:r>
              <a:rPr lang="en"/>
              <a:t>Pandas</a:t>
            </a:r>
            <a:endParaRPr/>
          </a:p>
        </p:txBody>
      </p:sp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오늘코드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 개발 초기자료</a:t>
            </a:r>
            <a:endParaRPr/>
          </a:p>
        </p:txBody>
      </p:sp>
      <p:sp>
        <p:nvSpPr>
          <p:cNvPr id="171" name="Google Shape;171;p27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판다스는 증권가에 일하는 퀀트에 의해 개발되었습니다.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문서는 Pandas 개발자인 Wes Mckinney가 Pandas 개발 초기(2009.12.15)에 작성한 자료 입니다.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https://google-code-archive-downloads.storage.googleapis.com/v2/code.google.com/pandas/nyfpug.pdf</a:t>
            </a:r>
            <a:r>
              <a:rPr lang="en" sz="1300"/>
              <a:t> </a:t>
            </a:r>
            <a:endParaRPr sz="1300"/>
          </a:p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163" y="1373700"/>
            <a:ext cx="707707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 개발 초기자료</a:t>
            </a:r>
            <a:endParaRPr/>
          </a:p>
        </p:txBody>
      </p:sp>
      <p:sp>
        <p:nvSpPr>
          <p:cNvPr id="180" name="Google Shape;180;p28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패널데이터(Panel Data)에서 유래하며, 패널panel은 계량 경제의 다차원 데이터를 의미합니다.	</a:t>
            </a:r>
            <a:endParaRPr/>
          </a:p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https://google-code-archive-downloads.storage.googleapis.com/v2/code.google.com/pandas/nyfpug.pdf</a:t>
            </a:r>
            <a:r>
              <a:rPr lang="en" sz="1300"/>
              <a:t> </a:t>
            </a:r>
            <a:endParaRPr sz="1300"/>
          </a:p>
        </p:txBody>
      </p:sp>
      <p:sp>
        <p:nvSpPr>
          <p:cNvPr id="182" name="Google Shape;182;p28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325" y="1007250"/>
            <a:ext cx="4980201" cy="370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Series 와 DataFrame 사용하기</a:t>
            </a:r>
            <a:endParaRPr/>
          </a:p>
        </p:txBody>
      </p:sp>
      <p:sp>
        <p:nvSpPr>
          <p:cNvPr id="189" name="Google Shape;189;p29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https://pandas.pydata.org/docs/getting_started/intro_tutorials/01_table_oriented.html#min-tut-01-tableoriented</a:t>
            </a:r>
            <a:r>
              <a:rPr lang="en" sz="1300"/>
              <a:t> </a:t>
            </a:r>
            <a:endParaRPr sz="1300"/>
          </a:p>
        </p:txBody>
      </p:sp>
      <p:sp>
        <p:nvSpPr>
          <p:cNvPr id="195" name="Google Shape;195;p30"/>
          <p:cNvSpPr txBox="1"/>
          <p:nvPr>
            <p:ph idx="2" type="title"/>
          </p:nvPr>
        </p:nvSpPr>
        <p:spPr>
          <a:xfrm>
            <a:off x="10440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판다스의 대표적인 데이터 타입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6" name="Google Shape;196;p30"/>
          <p:cNvSpPr txBox="1"/>
          <p:nvPr>
            <p:ph idx="12" type="sldNum"/>
          </p:nvPr>
        </p:nvSpPr>
        <p:spPr>
          <a:xfrm>
            <a:off x="8244000" y="474120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8875" y="1370825"/>
            <a:ext cx="3894799" cy="28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4825" y="1370825"/>
            <a:ext cx="1753125" cy="27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idx="2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DataFrame과 Series 두 가지는 Pandas를 이해하기 위한 가장 중요한 포인트입니다.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4" name="Google Shape;204;p31"/>
          <p:cNvGraphicFramePr/>
          <p:nvPr/>
        </p:nvGraphicFramePr>
        <p:xfrm>
          <a:off x="838450" y="1693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{3B2DA176-85E4-4842-A627-961E5D6CBE83}</a:tableStyleId>
              </a:tblPr>
              <a:tblGrid>
                <a:gridCol w="2011750"/>
                <a:gridCol w="2744700"/>
                <a:gridCol w="2671475"/>
              </a:tblGrid>
              <a:tr h="441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DataFrame</a:t>
                      </a:r>
                      <a:endParaRPr sz="15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Series</a:t>
                      </a:r>
                      <a:endParaRPr sz="15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554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수학적 표현</a:t>
                      </a:r>
                      <a:endParaRPr sz="15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행렬</a:t>
                      </a:r>
                      <a:endParaRPr sz="15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벡터</a:t>
                      </a:r>
                      <a:endParaRPr sz="15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4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리스트 구조</a:t>
                      </a:r>
                      <a:endParaRPr sz="15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2차원</a:t>
                      </a:r>
                      <a:endParaRPr sz="15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1차원</a:t>
                      </a:r>
                      <a:endParaRPr sz="15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4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예시)</a:t>
                      </a:r>
                      <a:endParaRPr sz="15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[[1, 2, 3],</a:t>
                      </a:r>
                      <a:endParaRPr sz="15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[4, 5, 6]]</a:t>
                      </a:r>
                      <a:endParaRPr sz="15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[1, 2, 3]</a:t>
                      </a:r>
                      <a:endParaRPr sz="15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5" name="Google Shape;205;p31"/>
          <p:cNvSpPr txBox="1"/>
          <p:nvPr>
            <p:ph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판다스의 대표적인 데이터 타입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6" name="Google Shape;206;p31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idx="4294967295" type="body"/>
          </p:nvPr>
        </p:nvSpPr>
        <p:spPr>
          <a:xfrm>
            <a:off x="311700" y="12445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Series - 벡터구조, 1차원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12" name="Google Shape;212;p32"/>
          <p:cNvSpPr txBox="1"/>
          <p:nvPr>
            <p:ph idx="4294967295" type="body"/>
          </p:nvPr>
        </p:nvSpPr>
        <p:spPr>
          <a:xfrm>
            <a:off x="4832400" y="12445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DataFrame - 행열구조, 2차원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350" y="1777038"/>
            <a:ext cx="3902000" cy="26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8000" y="1837550"/>
            <a:ext cx="709041" cy="2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>
            <p:ph idx="12" type="sldNum"/>
          </p:nvPr>
        </p:nvSpPr>
        <p:spPr>
          <a:xfrm>
            <a:off x="8244000" y="474120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32"/>
          <p:cNvSpPr txBox="1"/>
          <p:nvPr>
            <p:ph type="title"/>
          </p:nvPr>
        </p:nvSpPr>
        <p:spPr>
          <a:xfrm>
            <a:off x="10440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DataFrame vs Series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875" y="816825"/>
            <a:ext cx="6272175" cy="41477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/>
          <p:nvPr>
            <p:ph idx="12" type="sldNum"/>
          </p:nvPr>
        </p:nvSpPr>
        <p:spPr>
          <a:xfrm>
            <a:off x="8244000" y="474120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33"/>
          <p:cNvSpPr txBox="1"/>
          <p:nvPr>
            <p:ph type="title"/>
          </p:nvPr>
        </p:nvSpPr>
        <p:spPr>
          <a:xfrm>
            <a:off x="10440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DataFrame vs Series</a:t>
            </a:r>
            <a:endParaRPr/>
          </a:p>
        </p:txBody>
      </p:sp>
      <p:sp>
        <p:nvSpPr>
          <p:cNvPr id="224" name="Google Shape;224;p33"/>
          <p:cNvSpPr/>
          <p:nvPr/>
        </p:nvSpPr>
        <p:spPr>
          <a:xfrm>
            <a:off x="2701150" y="921950"/>
            <a:ext cx="453000" cy="33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3"/>
          <p:cNvSpPr/>
          <p:nvPr/>
        </p:nvSpPr>
        <p:spPr>
          <a:xfrm>
            <a:off x="2624950" y="2859300"/>
            <a:ext cx="642300" cy="33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5488" y="792850"/>
            <a:ext cx="5153025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DataFrame</a:t>
            </a:r>
            <a:endParaRPr/>
          </a:p>
        </p:txBody>
      </p:sp>
      <p:sp>
        <p:nvSpPr>
          <p:cNvPr id="232" name="Google Shape;232;p34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https://pandas.pydata.org/docs/getting_started/intro_tutorials/01_table_oriented.html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25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https://pandas.pydata.org/docs/getting_started/intro_tutorials/01_table_oriented.html</a:t>
            </a:r>
            <a:r>
              <a:rPr lang="en" sz="1250">
                <a:latin typeface="Arial"/>
                <a:ea typeface="Arial"/>
                <a:cs typeface="Arial"/>
                <a:sym typeface="Arial"/>
              </a:rPr>
              <a:t> </a:t>
            </a:r>
            <a:endParaRPr sz="1250"/>
          </a:p>
        </p:txBody>
      </p:sp>
      <p:sp>
        <p:nvSpPr>
          <p:cNvPr id="238" name="Google Shape;238;p35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Seires</a:t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8550" y="1109663"/>
            <a:ext cx="18669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파일 불러오</a:t>
            </a:r>
            <a:r>
              <a:rPr lang="en"/>
              <a:t>고 저장하기</a:t>
            </a:r>
            <a:endParaRPr/>
          </a:p>
        </p:txBody>
      </p:sp>
      <p:sp>
        <p:nvSpPr>
          <p:cNvPr id="245" name="Google Shape;245;p36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https://pandas.pydata.org/</a:t>
            </a:r>
            <a:r>
              <a:rPr lang="en" sz="1300"/>
              <a:t> </a:t>
            </a:r>
            <a:endParaRPr sz="1300"/>
          </a:p>
        </p:txBody>
      </p:sp>
      <p:sp>
        <p:nvSpPr>
          <p:cNvPr id="102" name="Google Shape;102;p19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</p:txBody>
      </p:sp>
      <p:sp>
        <p:nvSpPr>
          <p:cNvPr id="103" name="Google Shape;103;p19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pandas 는 데이터 조작 및 분석을 위한 Python 프로그래밍 언어 용으로 작성된 소프트웨어 라이브러리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개발자 Wes McKinney 는 AQR Capital Management 에서 재무 데이터에 대한 정량적 분석 을 수행하기 위한 고성능의 유연한 도구가 필요 하여 2008년에 판다스 작업을 시작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7400" y="1463800"/>
            <a:ext cx="5076773" cy="322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https://pandas.pydata.org/docs/getting_started/intro_tutorials/02_read_write.html</a:t>
            </a:r>
            <a:endParaRPr sz="1250"/>
          </a:p>
        </p:txBody>
      </p:sp>
      <p:sp>
        <p:nvSpPr>
          <p:cNvPr id="251" name="Google Shape;251;p37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Pandas로 읽을수 읽거나 쓰는 파일들</a:t>
            </a:r>
            <a:endParaRPr/>
          </a:p>
        </p:txBody>
      </p:sp>
      <p:pic>
        <p:nvPicPr>
          <p:cNvPr id="252" name="Google Shape;25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100" y="1075867"/>
            <a:ext cx="8839202" cy="239411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 txBox="1"/>
          <p:nvPr/>
        </p:nvSpPr>
        <p:spPr>
          <a:xfrm>
            <a:off x="893975" y="3576925"/>
            <a:ext cx="74799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titanic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read_csv(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"data/titanic.csv"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titanic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to_excel(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"titanic.xlsx"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sheet_name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"passengers"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index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1" i="0" lang="en" sz="1400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titanic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read_excel(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"titanic.xlsx"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sheet_name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"passengers"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서브</a:t>
            </a:r>
            <a:r>
              <a:rPr lang="en"/>
              <a:t>셋 만들기</a:t>
            </a:r>
            <a:endParaRPr/>
          </a:p>
        </p:txBody>
      </p:sp>
      <p:sp>
        <p:nvSpPr>
          <p:cNvPr id="259" name="Google Shape;259;p38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https://pandas.pydata.org/docs/getting_started/intro_tutorials/03_subset_data.html</a:t>
            </a:r>
            <a:endParaRPr sz="1250"/>
          </a:p>
        </p:txBody>
      </p:sp>
      <p:sp>
        <p:nvSpPr>
          <p:cNvPr id="265" name="Google Shape;265;p39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DataFrame에서 특정 columns선택하기</a:t>
            </a:r>
            <a:endParaRPr/>
          </a:p>
        </p:txBody>
      </p:sp>
      <p:pic>
        <p:nvPicPr>
          <p:cNvPr id="266" name="Google Shape;26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450" y="1453446"/>
            <a:ext cx="8839199" cy="223660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9"/>
          <p:cNvSpPr txBox="1"/>
          <p:nvPr/>
        </p:nvSpPr>
        <p:spPr>
          <a:xfrm>
            <a:off x="2908350" y="3926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age_sex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titanic[[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"Age"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"Sex"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]]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https://pandas.pydata.org/docs/getting_started/intro_tutorials/03_subset_data.html</a:t>
            </a:r>
            <a:endParaRPr sz="1250"/>
          </a:p>
        </p:txBody>
      </p:sp>
      <p:sp>
        <p:nvSpPr>
          <p:cNvPr id="273" name="Google Shape;273;p40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DataFrame에서 특정 rows선택하기</a:t>
            </a:r>
            <a:endParaRPr/>
          </a:p>
        </p:txBody>
      </p:sp>
      <p:pic>
        <p:nvPicPr>
          <p:cNvPr id="274" name="Google Shape;27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450" y="1612711"/>
            <a:ext cx="8839201" cy="191807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0"/>
          <p:cNvSpPr txBox="1"/>
          <p:nvPr/>
        </p:nvSpPr>
        <p:spPr>
          <a:xfrm>
            <a:off x="2715600" y="3938600"/>
            <a:ext cx="33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above_35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titanic[titanic[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"Age"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none" cap="none" strike="noStrike">
                <a:solidFill>
                  <a:srgbClr val="208050"/>
                </a:solidFill>
                <a:latin typeface="Arial"/>
                <a:ea typeface="Arial"/>
                <a:cs typeface="Arial"/>
                <a:sym typeface="Arial"/>
              </a:rPr>
              <a:t>35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https://pandas.pydata.org/docs/getting_started/intro_tutorials/03_subset_data.html</a:t>
            </a:r>
            <a:endParaRPr sz="1250"/>
          </a:p>
        </p:txBody>
      </p:sp>
      <p:sp>
        <p:nvSpPr>
          <p:cNvPr id="281" name="Google Shape;281;p41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DataFrame에서 특정 columns와 rows 선택하기</a:t>
            </a:r>
            <a:endParaRPr/>
          </a:p>
        </p:txBody>
      </p:sp>
      <p:pic>
        <p:nvPicPr>
          <p:cNvPr id="282" name="Google Shape;28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450" y="1456215"/>
            <a:ext cx="8839200" cy="223107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 txBox="1"/>
          <p:nvPr/>
        </p:nvSpPr>
        <p:spPr>
          <a:xfrm>
            <a:off x="1849800" y="4016838"/>
            <a:ext cx="51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adult_names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titanic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loc[titanic[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"Age"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none" cap="none" strike="noStrike">
                <a:solidFill>
                  <a:srgbClr val="208050"/>
                </a:solidFill>
                <a:latin typeface="Arial"/>
                <a:ea typeface="Arial"/>
                <a:cs typeface="Arial"/>
                <a:sym typeface="Arial"/>
              </a:rPr>
              <a:t>35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"Name"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https://pandas.pydata.org/docs/getting_started/intro_tutorials/05_add_columns.html</a:t>
            </a:r>
            <a:endParaRPr sz="1250"/>
          </a:p>
        </p:txBody>
      </p:sp>
      <p:sp>
        <p:nvSpPr>
          <p:cNvPr id="289" name="Google Shape;289;p42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기존 column에서 파생된 새로운 column 만드는 방법</a:t>
            </a:r>
            <a:endParaRPr/>
          </a:p>
        </p:txBody>
      </p:sp>
      <p:pic>
        <p:nvPicPr>
          <p:cNvPr id="290" name="Google Shape;29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5900" y="640461"/>
            <a:ext cx="6400799" cy="153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5900" y="2576314"/>
            <a:ext cx="6400799" cy="15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2"/>
          <p:cNvSpPr txBox="1"/>
          <p:nvPr/>
        </p:nvSpPr>
        <p:spPr>
          <a:xfrm>
            <a:off x="1305900" y="2176125"/>
            <a:ext cx="65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air_quality[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"london_mg_per_cubic"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air_quality[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"station_london"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none" cap="none" strike="noStrike">
                <a:solidFill>
                  <a:srgbClr val="208050"/>
                </a:solidFill>
                <a:latin typeface="Arial"/>
                <a:ea typeface="Arial"/>
                <a:cs typeface="Arial"/>
                <a:sym typeface="Arial"/>
              </a:rPr>
              <a:t>1.882</a:t>
            </a:r>
            <a:endParaRPr b="0" i="0" sz="1400" u="none" cap="none" strike="noStrike">
              <a:solidFill>
                <a:srgbClr val="208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2"/>
          <p:cNvSpPr txBox="1"/>
          <p:nvPr/>
        </p:nvSpPr>
        <p:spPr>
          <a:xfrm>
            <a:off x="1305900" y="4031025"/>
            <a:ext cx="481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air_quality[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"ratio_paris_antwerp"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air_quality[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"station_paris"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air_quality[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"station_antwerp"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집계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https://pandas.pydata.org/docs/getting_started/intro_tutorials/06_calculate_statistics.html</a:t>
            </a:r>
            <a:endParaRPr sz="1250"/>
          </a:p>
        </p:txBody>
      </p:sp>
      <p:sp>
        <p:nvSpPr>
          <p:cNvPr id="304" name="Google Shape;304;p44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통계값 구하기</a:t>
            </a:r>
            <a:endParaRPr/>
          </a:p>
        </p:txBody>
      </p:sp>
      <p:pic>
        <p:nvPicPr>
          <p:cNvPr id="305" name="Google Shape;30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0201" y="640450"/>
            <a:ext cx="5943599" cy="181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0200" y="2771862"/>
            <a:ext cx="5943601" cy="164722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4"/>
          <p:cNvSpPr txBox="1"/>
          <p:nvPr/>
        </p:nvSpPr>
        <p:spPr>
          <a:xfrm>
            <a:off x="3528300" y="2371650"/>
            <a:ext cx="20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titanic[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"Age"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mean()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4"/>
          <p:cNvSpPr txBox="1"/>
          <p:nvPr/>
        </p:nvSpPr>
        <p:spPr>
          <a:xfrm>
            <a:off x="3120600" y="4419100"/>
            <a:ext cx="29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titanic[[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"Age"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"Fare"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]]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median()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https://pandas.pydata.org/docs/user_guide/computation.html</a:t>
            </a:r>
            <a:endParaRPr/>
          </a:p>
        </p:txBody>
      </p:sp>
      <p:sp>
        <p:nvSpPr>
          <p:cNvPr id="314" name="Google Shape;314;p45"/>
          <p:cNvSpPr txBox="1"/>
          <p:nvPr>
            <p:ph idx="2" type="title"/>
          </p:nvPr>
        </p:nvSpPr>
        <p:spPr>
          <a:xfrm>
            <a:off x="10440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집</a:t>
            </a:r>
            <a:r>
              <a:rPr lang="en"/>
              <a:t>계 관련 함수</a:t>
            </a:r>
            <a:endParaRPr/>
          </a:p>
        </p:txBody>
      </p:sp>
      <p:graphicFrame>
        <p:nvGraphicFramePr>
          <p:cNvPr id="315" name="Google Shape;315;p45"/>
          <p:cNvGraphicFramePr/>
          <p:nvPr/>
        </p:nvGraphicFramePr>
        <p:xfrm>
          <a:off x="2702800" y="14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{856DEBF9-6260-4177-8B4C-CD035C5271F1}</a:tableStyleId>
              </a:tblPr>
              <a:tblGrid>
                <a:gridCol w="1876425"/>
                <a:gridCol w="3819525"/>
              </a:tblGrid>
              <a:tr h="27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1252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메서드</a:t>
                      </a:r>
                      <a:endParaRPr b="1" sz="1000">
                        <a:solidFill>
                          <a:srgbClr val="21252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1252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b="1" sz="1000">
                        <a:solidFill>
                          <a:srgbClr val="21252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 anchor="b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count()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54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결측치를 제외한 빈도수</a:t>
                      </a:r>
                      <a:endParaRPr sz="1000">
                        <a:solidFill>
                          <a:srgbClr val="21252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sum()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합계</a:t>
                      </a:r>
                      <a:endParaRPr sz="1000">
                        <a:solidFill>
                          <a:srgbClr val="21252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mean()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평균</a:t>
                      </a:r>
                      <a:endParaRPr sz="1000">
                        <a:solidFill>
                          <a:srgbClr val="21252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median()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중앙값</a:t>
                      </a:r>
                      <a:endParaRPr sz="1000">
                        <a:solidFill>
                          <a:srgbClr val="21252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min()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최솟값</a:t>
                      </a:r>
                      <a:endParaRPr sz="1000">
                        <a:solidFill>
                          <a:srgbClr val="21252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max()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최댓값</a:t>
                      </a:r>
                      <a:endParaRPr sz="1000">
                        <a:solidFill>
                          <a:srgbClr val="21252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std()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베셀 보정 표준 편차</a:t>
                      </a:r>
                      <a:endParaRPr sz="1000">
                        <a:solidFill>
                          <a:srgbClr val="21252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var()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분산</a:t>
                      </a:r>
                      <a:endParaRPr sz="1000">
                        <a:solidFill>
                          <a:srgbClr val="21252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skew()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왜도</a:t>
                      </a:r>
                      <a:endParaRPr sz="1000">
                        <a:solidFill>
                          <a:srgbClr val="21252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kurt()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첨도</a:t>
                      </a:r>
                      <a:endParaRPr sz="1000">
                        <a:solidFill>
                          <a:srgbClr val="21252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quantile()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사분위 수</a:t>
                      </a:r>
                      <a:endParaRPr sz="1000">
                        <a:solidFill>
                          <a:srgbClr val="21252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apply()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데이터프레임, 시리즈에 함수 적용</a:t>
                      </a:r>
                      <a:endParaRPr sz="1000">
                        <a:solidFill>
                          <a:srgbClr val="21252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map()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시리즈에 함수 적용, dict 입력값을 매핑</a:t>
                      </a:r>
                      <a:endParaRPr sz="1000">
                        <a:solidFill>
                          <a:srgbClr val="21252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cov()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공분산</a:t>
                      </a:r>
                      <a:endParaRPr sz="1000">
                        <a:solidFill>
                          <a:srgbClr val="21252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corr()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상관 관계</a:t>
                      </a:r>
                      <a:endParaRPr sz="1000">
                        <a:solidFill>
                          <a:srgbClr val="21252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8900" marB="88900" marR="88900" marL="88900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시리</a:t>
            </a:r>
            <a:r>
              <a:rPr lang="en"/>
              <a:t>즈 접근자</a:t>
            </a:r>
            <a:endParaRPr/>
          </a:p>
        </p:txBody>
      </p:sp>
      <p:sp>
        <p:nvSpPr>
          <p:cNvPr id="321" name="Google Shape;321;p46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0" y="0"/>
            <a:ext cx="5854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825" y="640450"/>
            <a:ext cx="6340199" cy="40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244000" y="474120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https://pandas.pydata.org/Pandas_Cheat_Sheet.pdf</a:t>
            </a:r>
            <a:endParaRPr sz="1900"/>
          </a:p>
        </p:txBody>
      </p:sp>
      <p:sp>
        <p:nvSpPr>
          <p:cNvPr id="114" name="Google Shape;114;p20"/>
          <p:cNvSpPr txBox="1"/>
          <p:nvPr>
            <p:ph idx="2" type="title"/>
          </p:nvPr>
        </p:nvSpPr>
        <p:spPr>
          <a:xfrm>
            <a:off x="10440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 cheat sheet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Series Accessor</a:t>
            </a:r>
            <a:endParaRPr/>
          </a:p>
        </p:txBody>
      </p:sp>
      <p:sp>
        <p:nvSpPr>
          <p:cNvPr id="327" name="Google Shape;327;p47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https://pandas.pydata.org/docs/reference/series.html#accessors</a:t>
            </a:r>
            <a:r>
              <a:rPr lang="en"/>
              <a:t> </a:t>
            </a:r>
            <a:endParaRPr/>
          </a:p>
        </p:txBody>
      </p:sp>
      <p:graphicFrame>
        <p:nvGraphicFramePr>
          <p:cNvPr id="328" name="Google Shape;328;p47"/>
          <p:cNvGraphicFramePr/>
          <p:nvPr/>
        </p:nvGraphicFramePr>
        <p:xfrm>
          <a:off x="1338263" y="1547813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{3B2DA176-85E4-4842-A627-961E5D6CBE83}</a:tableStyleId>
              </a:tblPr>
              <a:tblGrid>
                <a:gridCol w="4524375"/>
                <a:gridCol w="1943100"/>
              </a:tblGrid>
              <a:tr h="409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5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Data Type</a:t>
                      </a:r>
                      <a:endParaRPr b="1" sz="115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b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5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Accessor</a:t>
                      </a:r>
                      <a:endParaRPr b="1" sz="115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b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Datetime, Timedelta, Period</a:t>
                      </a:r>
                      <a:endParaRPr sz="115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4"/>
                        </a:rPr>
                        <a:t>dt</a:t>
                      </a:r>
                      <a:endParaRPr sz="1150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String</a:t>
                      </a:r>
                      <a:endParaRPr sz="115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5"/>
                        </a:rPr>
                        <a:t>str</a:t>
                      </a:r>
                      <a:endParaRPr sz="1150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Categorical</a:t>
                      </a:r>
                      <a:endParaRPr sz="115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6"/>
                        </a:rPr>
                        <a:t>cat</a:t>
                      </a:r>
                      <a:endParaRPr sz="1150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Sparse</a:t>
                      </a:r>
                      <a:endParaRPr sz="115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7"/>
                        </a:rPr>
                        <a:t>sparse</a:t>
                      </a:r>
                      <a:endParaRPr sz="1150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dt</a:t>
            </a:r>
            <a:endParaRPr/>
          </a:p>
        </p:txBody>
      </p:sp>
      <p:sp>
        <p:nvSpPr>
          <p:cNvPr id="334" name="Google Shape;334;p48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https://pandas.pydata.org/docs/reference/series.html#datetime-properties</a:t>
            </a:r>
            <a:r>
              <a:rPr lang="en"/>
              <a:t> </a:t>
            </a:r>
            <a:endParaRPr/>
          </a:p>
        </p:txBody>
      </p:sp>
      <p:graphicFrame>
        <p:nvGraphicFramePr>
          <p:cNvPr id="335" name="Google Shape;335;p48"/>
          <p:cNvGraphicFramePr/>
          <p:nvPr/>
        </p:nvGraphicFramePr>
        <p:xfrm>
          <a:off x="1004888" y="8053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{3B2DA176-85E4-4842-A627-961E5D6CBE83}</a:tableStyleId>
              </a:tblPr>
              <a:tblGrid>
                <a:gridCol w="2171700"/>
                <a:gridCol w="4962525"/>
              </a:tblGrid>
              <a:tr h="294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4"/>
                        </a:rPr>
                        <a:t>Series.dt.date</a:t>
                      </a:r>
                      <a:endParaRPr b="1" sz="1000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Returns numpy array of python </a:t>
                      </a:r>
                      <a:r>
                        <a:rPr b="1" lang="en" sz="100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5"/>
                        </a:rPr>
                        <a:t>datetime.date</a:t>
                      </a:r>
                      <a:r>
                        <a:rPr lang="en" sz="115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 objects.</a:t>
                      </a:r>
                      <a:endParaRPr sz="115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6"/>
                        </a:rPr>
                        <a:t>Series.dt.time</a:t>
                      </a:r>
                      <a:endParaRPr b="1" sz="1000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Returns numpy array of </a:t>
                      </a:r>
                      <a:r>
                        <a:rPr b="1" lang="en" sz="100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7"/>
                        </a:rPr>
                        <a:t>datetime.time</a:t>
                      </a:r>
                      <a:r>
                        <a:rPr lang="en" sz="115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 objects.</a:t>
                      </a:r>
                      <a:endParaRPr sz="115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8"/>
                        </a:rPr>
                        <a:t>Series.dt.timetz</a:t>
                      </a:r>
                      <a:endParaRPr b="1" sz="1000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Returns numpy array of </a:t>
                      </a:r>
                      <a:r>
                        <a:rPr b="1" lang="en" sz="100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9"/>
                        </a:rPr>
                        <a:t>datetime.time</a:t>
                      </a:r>
                      <a:r>
                        <a:rPr lang="en" sz="115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 objects with timezone information.</a:t>
                      </a:r>
                      <a:endParaRPr sz="115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10"/>
                        </a:rPr>
                        <a:t>Series.dt.year</a:t>
                      </a:r>
                      <a:endParaRPr b="1" sz="1000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The year of the datetime.</a:t>
                      </a:r>
                      <a:endParaRPr sz="115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11"/>
                        </a:rPr>
                        <a:t>Series.dt.month</a:t>
                      </a:r>
                      <a:endParaRPr b="1" sz="1000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The month as January=1, December=12.</a:t>
                      </a:r>
                      <a:endParaRPr sz="115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12"/>
                        </a:rPr>
                        <a:t>Series.dt.day</a:t>
                      </a:r>
                      <a:endParaRPr b="1" sz="1000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The day of the datetime.</a:t>
                      </a:r>
                      <a:endParaRPr sz="115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13"/>
                        </a:rPr>
                        <a:t>Series.dt.hour</a:t>
                      </a:r>
                      <a:endParaRPr b="1" sz="1000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The hours of the datetime.</a:t>
                      </a:r>
                      <a:endParaRPr sz="115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14"/>
                        </a:rPr>
                        <a:t>Series.dt.minute</a:t>
                      </a:r>
                      <a:endParaRPr b="1" sz="1000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The minutes of the datetime.</a:t>
                      </a:r>
                      <a:endParaRPr sz="115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15"/>
                        </a:rPr>
                        <a:t>Series.dt.second</a:t>
                      </a:r>
                      <a:endParaRPr b="1" sz="1000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The seconds of the datetime.</a:t>
                      </a:r>
                      <a:endParaRPr sz="115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16"/>
                        </a:rPr>
                        <a:t>Series.dt.microsecond</a:t>
                      </a:r>
                      <a:endParaRPr b="1" sz="1000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The microseconds of the datetime.</a:t>
                      </a:r>
                      <a:endParaRPr sz="115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17"/>
                        </a:rPr>
                        <a:t>Series.dt.nanosecond</a:t>
                      </a:r>
                      <a:endParaRPr b="1" sz="1000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The nanoseconds of the datetime.</a:t>
                      </a:r>
                      <a:endParaRPr sz="115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18"/>
                        </a:rPr>
                        <a:t>Series.dt.week</a:t>
                      </a:r>
                      <a:endParaRPr b="1" sz="1000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(DEPRECATED) The week ordinal of the year.</a:t>
                      </a:r>
                      <a:endParaRPr sz="115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</a:t>
            </a:r>
            <a:endParaRPr/>
          </a:p>
        </p:txBody>
      </p:sp>
      <p:sp>
        <p:nvSpPr>
          <p:cNvPr id="341" name="Google Shape;341;p49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https://pandas.pydata.org/docs/reference/series.html#string-handling</a:t>
            </a:r>
            <a:r>
              <a:rPr lang="en"/>
              <a:t> </a:t>
            </a:r>
            <a:endParaRPr/>
          </a:p>
        </p:txBody>
      </p:sp>
      <p:graphicFrame>
        <p:nvGraphicFramePr>
          <p:cNvPr id="342" name="Google Shape;342;p49"/>
          <p:cNvGraphicFramePr/>
          <p:nvPr/>
        </p:nvGraphicFramePr>
        <p:xfrm>
          <a:off x="381000" y="6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{29F923F3-FCF0-4BE7-9CC3-9FCEE804B70D}</a:tableStyleId>
              </a:tblPr>
              <a:tblGrid>
                <a:gridCol w="3636875"/>
                <a:gridCol w="4354000"/>
              </a:tblGrid>
              <a:tr h="27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</a:rPr>
                        <a:t>메서드</a:t>
                      </a:r>
                      <a:endParaRPr b="1" sz="1000">
                        <a:solidFill>
                          <a:srgbClr val="1155CC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기능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7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uFill>
                            <a:noFill/>
                          </a:u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Series.str.capitalize</a:t>
                      </a: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()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첫 글자를 대문자로 만든다.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uFill>
                            <a:noFill/>
                          </a:u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Series.str.cat</a:t>
                      </a: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([others, sep, na_rep, join])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주어진 구분자로 문자열을 연결한다.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uFill>
                            <a:noFill/>
                          </a:u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Series.str.center</a:t>
                      </a: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(width[, fillchar])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문자열의 왼쪽과 오른쪽을 채운다.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uFill>
                            <a:noFill/>
                          </a:u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Series.str.contains</a:t>
                      </a: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(pat[, case, flags, na, ...])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문자열에 특정 표현이나 정규표현식에 만족하는 값이 있는지 확인한다.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uFill>
                            <a:noFill/>
                          </a:uFill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Series.str.count</a:t>
                      </a: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(pat[, flags])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특정 패턴이 등장하는 빈도를 계산한다.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uFill>
                            <a:noFill/>
                          </a:uFill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Series.str.endswith</a:t>
                      </a: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(pat[, na])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특정 패턴의 값으로 끝나는지를 확인한다.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uFill>
                            <a:noFill/>
                          </a:uFill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Series.str.find</a:t>
                      </a: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(sub[, start, end])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패턴이 등장하는 가장 첫 인덱스 번호를 반환한다.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uFill>
                            <a:noFill/>
                          </a:uFill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Series.str.fullmatch</a:t>
                      </a: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(pat[, case, flags, na])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패턴과 완전히 일치하는지 확인한다.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uFill>
                            <a:noFill/>
                          </a:uFill>
                          <a:hlinkClick r:id="rId1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Series.str.get</a:t>
                      </a: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(i)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특정 인덱스에 해당되는 값을 반환한다.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uFill>
                            <a:noFill/>
                          </a:uFill>
                          <a:hlinkClick r:id="rId1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Series.str.join</a:t>
                      </a: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(sep)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특정 구분자로 문자열을 연결한다.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uFill>
                            <a:noFill/>
                          </a:uFill>
                          <a:hlinkClick r:id="rId1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Series.str.len</a:t>
                      </a: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()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문자열의 길이를 구한다.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uFill>
                            <a:noFill/>
                          </a:uFill>
                          <a:hlinkClick r:id="rId1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Series.str.lower</a:t>
                      </a: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()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소문자로 변환한다.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uFill>
                            <a:noFill/>
                          </a:uFill>
                          <a:hlinkClick r:id="rId1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Series.str.lstrip</a:t>
                      </a: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([to_strip])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왼쪽의 공백문자를 제거한다.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uFill>
                            <a:noFill/>
                          </a:uFill>
                          <a:hlinkClick r:id="rId1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Series.str.match</a:t>
                      </a: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(pat[, case, flags, na])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정규표현식의 일치여부를 확인한다.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</a:t>
            </a:r>
            <a:endParaRPr/>
          </a:p>
        </p:txBody>
      </p:sp>
      <p:sp>
        <p:nvSpPr>
          <p:cNvPr id="348" name="Google Shape;348;p50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https://pandas.pydata.org/docs/reference/series.html#string-handling</a:t>
            </a:r>
            <a:r>
              <a:rPr lang="en"/>
              <a:t> </a:t>
            </a:r>
            <a:endParaRPr/>
          </a:p>
        </p:txBody>
      </p:sp>
      <p:graphicFrame>
        <p:nvGraphicFramePr>
          <p:cNvPr id="349" name="Google Shape;349;p50"/>
          <p:cNvGraphicFramePr/>
          <p:nvPr/>
        </p:nvGraphicFramePr>
        <p:xfrm>
          <a:off x="353400" y="91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{29F923F3-FCF0-4BE7-9CC3-9FCEE804B70D}</a:tableStyleId>
              </a:tblPr>
              <a:tblGrid>
                <a:gridCol w="3636875"/>
                <a:gridCol w="4354000"/>
              </a:tblGrid>
              <a:tr h="27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uFill>
                            <a:noFill/>
                          </a:u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Series.str.pad</a:t>
                      </a: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(width[, side, fillchar])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입력된 길이가 되도록 앞 문자를 공백 문자로 채운다.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uFill>
                            <a:noFill/>
                          </a:u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Series.str.repeat</a:t>
                      </a: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(repeats)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값을 지정한 횟수만큼 반복해서 생성한다.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uFill>
                            <a:noFill/>
                          </a:u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Series.str.replace</a:t>
                      </a: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(pat, repl[, n, case, ...])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특정 패턴을 대체한다.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uFill>
                            <a:noFill/>
                          </a:u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Series.str.split</a:t>
                      </a: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([pat, n, expand, regex])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구분자로 문자를 나눈다.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uFill>
                            <a:noFill/>
                          </a:uFill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Series.str.startswith</a:t>
                      </a: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(pat[, na])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특정 패턴 혹은 문자로 시작하는지를 확인한다.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uFill>
                            <a:noFill/>
                          </a:uFill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Series.str.strip</a:t>
                      </a: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([to_strip])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앞뒤 공백을 제거한다.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uFill>
                            <a:noFill/>
                          </a:uFill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Series.str.swapcase</a:t>
                      </a: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()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대문자라면 소문자로 소문자라면 대문자로 대소문자를 반대로 변환한다. 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uFill>
                            <a:noFill/>
                          </a:uFill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Series.str.title</a:t>
                      </a: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()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단어의 첫글자를 대문자로 만든다. capitalize()는 문장의 첫글자만 대문자로 만들지만 title()은 단어의 첫글자를 대문자로 만든다.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uFill>
                            <a:noFill/>
                          </a:uFill>
                          <a:hlinkClick r:id="rId1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Series.str.upper</a:t>
                      </a: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()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영문자를 모두 대문자로 변경한다.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uFill>
                            <a:noFill/>
                          </a:uFill>
                          <a:hlinkClick r:id="rId1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Series.str.wrap</a:t>
                      </a: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(width, **kwargs)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지정된 너비로 줄 바꿈한다.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uFill>
                            <a:noFill/>
                          </a:uFill>
                          <a:hlinkClick r:id="rId1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Series.str.zfill</a:t>
                      </a: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(width)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529"/>
                          </a:solidFill>
                        </a:rPr>
                        <a:t>'0'문자를 앞에 추가하여 지정한 길이의 문자가 되도록 채운다. '9' 라는 문자에 width 값을 3으로 채우면 '009'가 된다.</a:t>
                      </a:r>
                      <a:endParaRPr sz="1000">
                        <a:solidFill>
                          <a:srgbClr val="212529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21252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cut </a:t>
            </a:r>
            <a:r>
              <a:rPr lang="en"/>
              <a:t>과 qcut</a:t>
            </a:r>
            <a:endParaRPr/>
          </a:p>
        </p:txBody>
      </p:sp>
      <p:sp>
        <p:nvSpPr>
          <p:cNvPr id="355" name="Google Shape;355;p51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cut과 qcut()</a:t>
            </a:r>
            <a:endParaRPr/>
          </a:p>
        </p:txBody>
      </p:sp>
      <p:grpSp>
        <p:nvGrpSpPr>
          <p:cNvPr id="361" name="Google Shape;361;p52"/>
          <p:cNvGrpSpPr/>
          <p:nvPr/>
        </p:nvGrpSpPr>
        <p:grpSpPr>
          <a:xfrm>
            <a:off x="1126150" y="1811675"/>
            <a:ext cx="2295700" cy="806700"/>
            <a:chOff x="1724400" y="3123125"/>
            <a:chExt cx="2295700" cy="806700"/>
          </a:xfrm>
        </p:grpSpPr>
        <p:sp>
          <p:nvSpPr>
            <p:cNvPr id="362" name="Google Shape;362;p52"/>
            <p:cNvSpPr/>
            <p:nvPr/>
          </p:nvSpPr>
          <p:spPr>
            <a:xfrm>
              <a:off x="1724400" y="3123125"/>
              <a:ext cx="725400" cy="806700"/>
            </a:xfrm>
            <a:prstGeom prst="rect">
              <a:avLst/>
            </a:prstGeom>
            <a:noFill/>
            <a:ln cap="flat" cmpd="sng" w="19050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2"/>
            <p:cNvSpPr/>
            <p:nvPr/>
          </p:nvSpPr>
          <p:spPr>
            <a:xfrm>
              <a:off x="2509550" y="3123125"/>
              <a:ext cx="725400" cy="806700"/>
            </a:xfrm>
            <a:prstGeom prst="rect">
              <a:avLst/>
            </a:prstGeom>
            <a:noFill/>
            <a:ln cap="flat" cmpd="sng" w="19050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2"/>
            <p:cNvSpPr/>
            <p:nvPr/>
          </p:nvSpPr>
          <p:spPr>
            <a:xfrm>
              <a:off x="3294700" y="3123125"/>
              <a:ext cx="725400" cy="806700"/>
            </a:xfrm>
            <a:prstGeom prst="rect">
              <a:avLst/>
            </a:prstGeom>
            <a:noFill/>
            <a:ln cap="flat" cmpd="sng" w="19050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2"/>
            <p:cNvSpPr/>
            <p:nvPr/>
          </p:nvSpPr>
          <p:spPr>
            <a:xfrm>
              <a:off x="1828975" y="3434975"/>
              <a:ext cx="183000" cy="183000"/>
            </a:xfrm>
            <a:prstGeom prst="ellipse">
              <a:avLst/>
            </a:prstGeom>
            <a:noFill/>
            <a:ln cap="flat" cmpd="sng" w="19050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2"/>
            <p:cNvSpPr/>
            <p:nvPr/>
          </p:nvSpPr>
          <p:spPr>
            <a:xfrm>
              <a:off x="2121100" y="3689025"/>
              <a:ext cx="183000" cy="183000"/>
            </a:xfrm>
            <a:prstGeom prst="ellipse">
              <a:avLst/>
            </a:prstGeom>
            <a:noFill/>
            <a:ln cap="flat" cmpd="sng" w="19050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2"/>
            <p:cNvSpPr/>
            <p:nvPr/>
          </p:nvSpPr>
          <p:spPr>
            <a:xfrm>
              <a:off x="2634688" y="3434975"/>
              <a:ext cx="183000" cy="183000"/>
            </a:xfrm>
            <a:prstGeom prst="ellipse">
              <a:avLst/>
            </a:prstGeom>
            <a:noFill/>
            <a:ln cap="flat" cmpd="sng" w="19050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2"/>
            <p:cNvSpPr/>
            <p:nvPr/>
          </p:nvSpPr>
          <p:spPr>
            <a:xfrm>
              <a:off x="2830800" y="3201225"/>
              <a:ext cx="183000" cy="183000"/>
            </a:xfrm>
            <a:prstGeom prst="ellipse">
              <a:avLst/>
            </a:prstGeom>
            <a:noFill/>
            <a:ln cap="flat" cmpd="sng" w="19050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2"/>
            <p:cNvSpPr/>
            <p:nvPr/>
          </p:nvSpPr>
          <p:spPr>
            <a:xfrm>
              <a:off x="3002600" y="3434975"/>
              <a:ext cx="183000" cy="183000"/>
            </a:xfrm>
            <a:prstGeom prst="ellipse">
              <a:avLst/>
            </a:prstGeom>
            <a:noFill/>
            <a:ln cap="flat" cmpd="sng" w="19050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2"/>
            <p:cNvSpPr/>
            <p:nvPr/>
          </p:nvSpPr>
          <p:spPr>
            <a:xfrm>
              <a:off x="2830800" y="3689025"/>
              <a:ext cx="183000" cy="183000"/>
            </a:xfrm>
            <a:prstGeom prst="ellipse">
              <a:avLst/>
            </a:prstGeom>
            <a:noFill/>
            <a:ln cap="flat" cmpd="sng" w="19050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2"/>
            <p:cNvSpPr/>
            <p:nvPr/>
          </p:nvSpPr>
          <p:spPr>
            <a:xfrm>
              <a:off x="3745200" y="3251975"/>
              <a:ext cx="183000" cy="183000"/>
            </a:xfrm>
            <a:prstGeom prst="ellipse">
              <a:avLst/>
            </a:prstGeom>
            <a:noFill/>
            <a:ln cap="flat" cmpd="sng" w="19050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2"/>
            <p:cNvSpPr/>
            <p:nvPr/>
          </p:nvSpPr>
          <p:spPr>
            <a:xfrm>
              <a:off x="3373900" y="3384225"/>
              <a:ext cx="183000" cy="183000"/>
            </a:xfrm>
            <a:prstGeom prst="ellipse">
              <a:avLst/>
            </a:prstGeom>
            <a:noFill/>
            <a:ln cap="flat" cmpd="sng" w="19050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2"/>
            <p:cNvSpPr/>
            <p:nvPr/>
          </p:nvSpPr>
          <p:spPr>
            <a:xfrm>
              <a:off x="3540500" y="3689025"/>
              <a:ext cx="183000" cy="183000"/>
            </a:xfrm>
            <a:prstGeom prst="ellipse">
              <a:avLst/>
            </a:prstGeom>
            <a:noFill/>
            <a:ln cap="flat" cmpd="sng" w="19050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p52"/>
          <p:cNvSpPr txBox="1"/>
          <p:nvPr/>
        </p:nvSpPr>
        <p:spPr>
          <a:xfrm>
            <a:off x="1822500" y="1342400"/>
            <a:ext cx="9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pd.cut()</a:t>
            </a:r>
            <a:endParaRPr b="1" i="0" sz="1400" u="none" cap="none" strike="noStrike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5" name="Google Shape;375;p52"/>
          <p:cNvSpPr txBox="1"/>
          <p:nvPr/>
        </p:nvSpPr>
        <p:spPr>
          <a:xfrm>
            <a:off x="6284425" y="1347475"/>
            <a:ext cx="103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pd.qcut()</a:t>
            </a:r>
            <a:endParaRPr b="1" i="0" sz="1400" u="none" cap="none" strike="noStrike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76" name="Google Shape;376;p52"/>
          <p:cNvCxnSpPr/>
          <p:nvPr/>
        </p:nvCxnSpPr>
        <p:spPr>
          <a:xfrm>
            <a:off x="1126150" y="1710900"/>
            <a:ext cx="7269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77" name="Google Shape;377;p52"/>
          <p:cNvCxnSpPr/>
          <p:nvPr/>
        </p:nvCxnSpPr>
        <p:spPr>
          <a:xfrm>
            <a:off x="1910550" y="1710900"/>
            <a:ext cx="7269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78" name="Google Shape;378;p52"/>
          <p:cNvCxnSpPr/>
          <p:nvPr/>
        </p:nvCxnSpPr>
        <p:spPr>
          <a:xfrm>
            <a:off x="2694950" y="1710900"/>
            <a:ext cx="7269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79" name="Google Shape;379;p52"/>
          <p:cNvCxnSpPr/>
          <p:nvPr/>
        </p:nvCxnSpPr>
        <p:spPr>
          <a:xfrm flipH="1" rot="10800000">
            <a:off x="5624275" y="1702675"/>
            <a:ext cx="1017000" cy="8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80" name="Google Shape;380;p52"/>
          <p:cNvCxnSpPr/>
          <p:nvPr/>
        </p:nvCxnSpPr>
        <p:spPr>
          <a:xfrm>
            <a:off x="6675100" y="1710900"/>
            <a:ext cx="513900" cy="66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81" name="Google Shape;381;p52"/>
          <p:cNvCxnSpPr/>
          <p:nvPr/>
        </p:nvCxnSpPr>
        <p:spPr>
          <a:xfrm>
            <a:off x="7222750" y="1714200"/>
            <a:ext cx="7269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382" name="Google Shape;382;p52"/>
          <p:cNvGrpSpPr/>
          <p:nvPr/>
        </p:nvGrpSpPr>
        <p:grpSpPr>
          <a:xfrm>
            <a:off x="5653900" y="1806600"/>
            <a:ext cx="2295750" cy="806700"/>
            <a:chOff x="5653900" y="1806600"/>
            <a:chExt cx="2295750" cy="806700"/>
          </a:xfrm>
        </p:grpSpPr>
        <p:sp>
          <p:nvSpPr>
            <p:cNvPr id="383" name="Google Shape;383;p52"/>
            <p:cNvSpPr/>
            <p:nvPr/>
          </p:nvSpPr>
          <p:spPr>
            <a:xfrm>
              <a:off x="5653900" y="1806600"/>
              <a:ext cx="984600" cy="806700"/>
            </a:xfrm>
            <a:prstGeom prst="rect">
              <a:avLst/>
            </a:prstGeom>
            <a:noFill/>
            <a:ln cap="flat" cmpd="sng" w="19050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2"/>
            <p:cNvSpPr/>
            <p:nvPr/>
          </p:nvSpPr>
          <p:spPr>
            <a:xfrm>
              <a:off x="6698113" y="1806600"/>
              <a:ext cx="466500" cy="806700"/>
            </a:xfrm>
            <a:prstGeom prst="rect">
              <a:avLst/>
            </a:prstGeom>
            <a:noFill/>
            <a:ln cap="flat" cmpd="sng" w="19050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2"/>
            <p:cNvSpPr/>
            <p:nvPr/>
          </p:nvSpPr>
          <p:spPr>
            <a:xfrm>
              <a:off x="7224250" y="1806600"/>
              <a:ext cx="725400" cy="806700"/>
            </a:xfrm>
            <a:prstGeom prst="rect">
              <a:avLst/>
            </a:prstGeom>
            <a:noFill/>
            <a:ln cap="flat" cmpd="sng" w="19050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2"/>
            <p:cNvSpPr/>
            <p:nvPr/>
          </p:nvSpPr>
          <p:spPr>
            <a:xfrm>
              <a:off x="6299950" y="2301450"/>
              <a:ext cx="183000" cy="183000"/>
            </a:xfrm>
            <a:prstGeom prst="ellipse">
              <a:avLst/>
            </a:prstGeom>
            <a:solidFill>
              <a:srgbClr val="315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2"/>
            <p:cNvSpPr/>
            <p:nvPr/>
          </p:nvSpPr>
          <p:spPr>
            <a:xfrm>
              <a:off x="6762100" y="1884700"/>
              <a:ext cx="183000" cy="183000"/>
            </a:xfrm>
            <a:prstGeom prst="ellipse">
              <a:avLst/>
            </a:prstGeom>
            <a:solidFill>
              <a:srgbClr val="315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2"/>
            <p:cNvSpPr/>
            <p:nvPr/>
          </p:nvSpPr>
          <p:spPr>
            <a:xfrm>
              <a:off x="6933900" y="2118450"/>
              <a:ext cx="183000" cy="183000"/>
            </a:xfrm>
            <a:prstGeom prst="ellipse">
              <a:avLst/>
            </a:prstGeom>
            <a:solidFill>
              <a:srgbClr val="315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2"/>
            <p:cNvSpPr/>
            <p:nvPr/>
          </p:nvSpPr>
          <p:spPr>
            <a:xfrm>
              <a:off x="6762100" y="2372500"/>
              <a:ext cx="183000" cy="183000"/>
            </a:xfrm>
            <a:prstGeom prst="ellipse">
              <a:avLst/>
            </a:prstGeom>
            <a:solidFill>
              <a:srgbClr val="315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2"/>
            <p:cNvSpPr/>
            <p:nvPr/>
          </p:nvSpPr>
          <p:spPr>
            <a:xfrm>
              <a:off x="6076300" y="1960900"/>
              <a:ext cx="183000" cy="183000"/>
            </a:xfrm>
            <a:prstGeom prst="ellipse">
              <a:avLst/>
            </a:prstGeom>
            <a:solidFill>
              <a:srgbClr val="315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2"/>
            <p:cNvSpPr/>
            <p:nvPr/>
          </p:nvSpPr>
          <p:spPr>
            <a:xfrm>
              <a:off x="5803900" y="2189500"/>
              <a:ext cx="183000" cy="183000"/>
            </a:xfrm>
            <a:prstGeom prst="ellipse">
              <a:avLst/>
            </a:prstGeom>
            <a:solidFill>
              <a:srgbClr val="315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2"/>
            <p:cNvSpPr/>
            <p:nvPr/>
          </p:nvSpPr>
          <p:spPr>
            <a:xfrm>
              <a:off x="7447900" y="1884700"/>
              <a:ext cx="183000" cy="183000"/>
            </a:xfrm>
            <a:prstGeom prst="ellipse">
              <a:avLst/>
            </a:prstGeom>
            <a:solidFill>
              <a:srgbClr val="315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2"/>
            <p:cNvSpPr/>
            <p:nvPr/>
          </p:nvSpPr>
          <p:spPr>
            <a:xfrm>
              <a:off x="7619700" y="2118450"/>
              <a:ext cx="183000" cy="183000"/>
            </a:xfrm>
            <a:prstGeom prst="ellipse">
              <a:avLst/>
            </a:prstGeom>
            <a:solidFill>
              <a:srgbClr val="315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2"/>
            <p:cNvSpPr/>
            <p:nvPr/>
          </p:nvSpPr>
          <p:spPr>
            <a:xfrm>
              <a:off x="7447900" y="2372500"/>
              <a:ext cx="183000" cy="183000"/>
            </a:xfrm>
            <a:prstGeom prst="ellipse">
              <a:avLst/>
            </a:prstGeom>
            <a:solidFill>
              <a:srgbClr val="315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5" name="Google Shape;395;p52"/>
          <p:cNvSpPr txBox="1"/>
          <p:nvPr/>
        </p:nvSpPr>
        <p:spPr>
          <a:xfrm>
            <a:off x="947025" y="731875"/>
            <a:ext cx="290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같은 길이로 나누기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예) 시험의 절대 평가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6" name="Google Shape;396;p52"/>
          <p:cNvSpPr txBox="1"/>
          <p:nvPr/>
        </p:nvSpPr>
        <p:spPr>
          <a:xfrm>
            <a:off x="5347375" y="777975"/>
            <a:ext cx="290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같은 갯수로 나누기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예) 시험의 상대평가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3"/>
          <p:cNvSpPr txBox="1"/>
          <p:nvPr>
            <p:ph type="title"/>
          </p:nvPr>
        </p:nvSpPr>
        <p:spPr>
          <a:xfrm>
            <a:off x="10440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agg() transform() filter()</a:t>
            </a:r>
            <a:endParaRPr/>
          </a:p>
        </p:txBody>
      </p:sp>
      <p:graphicFrame>
        <p:nvGraphicFramePr>
          <p:cNvPr id="402" name="Google Shape;402;p53"/>
          <p:cNvGraphicFramePr/>
          <p:nvPr/>
        </p:nvGraphicFramePr>
        <p:xfrm>
          <a:off x="641588" y="186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{3B2DA176-85E4-4842-A627-961E5D6CBE83}</a:tableStyleId>
              </a:tblPr>
              <a:tblGrid>
                <a:gridCol w="1438275"/>
                <a:gridCol w="2733675"/>
                <a:gridCol w="3686175"/>
              </a:tblGrid>
              <a:tr h="533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기능</a:t>
                      </a:r>
                      <a:endParaRPr b="1" sz="15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예시</a:t>
                      </a:r>
                      <a:endParaRPr b="1" sz="15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9494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Agg()</a:t>
                      </a:r>
                      <a:endParaRPr b="1" sz="15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요약된 통계정보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grouped.agg({'B': 'mean'})</a:t>
                      </a:r>
                      <a:endParaRPr sz="135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transform()</a:t>
                      </a:r>
                      <a:endParaRPr b="1" sz="15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해당 정보 변환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grouped.transform()</a:t>
                      </a:r>
                      <a:endParaRPr sz="135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EC"/>
                    </a:solidFill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filter()</a:t>
                      </a:r>
                      <a:endParaRPr b="1" sz="15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특정 정보 필터링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grouped.filter(lambda x: x['B'].mean() &gt; 3.)</a:t>
                      </a:r>
                      <a:endParaRPr sz="135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/>
          <p:nvPr>
            <p:ph type="title"/>
          </p:nvPr>
        </p:nvSpPr>
        <p:spPr>
          <a:xfrm>
            <a:off x="10440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map, apply, applymap</a:t>
            </a:r>
            <a:endParaRPr/>
          </a:p>
        </p:txBody>
      </p:sp>
      <p:graphicFrame>
        <p:nvGraphicFramePr>
          <p:cNvPr id="408" name="Google Shape;408;p54"/>
          <p:cNvGraphicFramePr/>
          <p:nvPr/>
        </p:nvGraphicFramePr>
        <p:xfrm>
          <a:off x="628650" y="164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{3B2DA176-85E4-4842-A627-961E5D6CBE83}</a:tableStyleId>
              </a:tblPr>
              <a:tblGrid>
                <a:gridCol w="1524000"/>
                <a:gridCol w="1298475"/>
                <a:gridCol w="1367875"/>
                <a:gridCol w="3591575"/>
              </a:tblGrid>
              <a:tr h="552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Series</a:t>
                      </a:r>
                      <a:endParaRPr b="1" sz="1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DataFrame</a:t>
                      </a:r>
                      <a:endParaRPr b="1" sz="1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사용예</a:t>
                      </a:r>
                      <a:endParaRPr b="1" sz="1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9494"/>
                    </a:solidFill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map</a:t>
                      </a:r>
                      <a:endParaRPr b="1" sz="1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X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df[“컬럼명”].map(함수 or dict)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561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apply</a:t>
                      </a:r>
                      <a:endParaRPr b="1" sz="1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df.apply(함수)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EC"/>
                    </a:solidFill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applymap</a:t>
                      </a:r>
                      <a:endParaRPr b="1" sz="1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X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df.applymap(함수)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Groupby, pivot_table</a:t>
            </a:r>
            <a:endParaRPr/>
          </a:p>
        </p:txBody>
      </p:sp>
      <p:sp>
        <p:nvSpPr>
          <p:cNvPr id="414" name="Google Shape;414;p55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https://pandas.pydata.org/docs/getting_started/intro_tutorials/06_calculate_statistics.html</a:t>
            </a:r>
            <a:endParaRPr sz="1250"/>
          </a:p>
        </p:txBody>
      </p:sp>
      <p:sp>
        <p:nvSpPr>
          <p:cNvPr id="420" name="Google Shape;420;p56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카테고리별로 groupby시키기 1</a:t>
            </a:r>
            <a:endParaRPr/>
          </a:p>
        </p:txBody>
      </p:sp>
      <p:pic>
        <p:nvPicPr>
          <p:cNvPr id="421" name="Google Shape;42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640450"/>
            <a:ext cx="6400799" cy="2896713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6"/>
          <p:cNvSpPr txBox="1"/>
          <p:nvPr/>
        </p:nvSpPr>
        <p:spPr>
          <a:xfrm>
            <a:off x="2618550" y="3469900"/>
            <a:ext cx="39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titanic[[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"Sex"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"Age"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]]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groupby(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"Sex"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mean()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/>
        </p:nvSpPr>
        <p:spPr>
          <a:xfrm>
            <a:off x="0" y="0"/>
            <a:ext cx="5854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244000" y="474120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https://pandas.pydata.org/Pandas_Cheat_Sheet.pdf</a:t>
            </a:r>
            <a:endParaRPr sz="1900"/>
          </a:p>
        </p:txBody>
      </p:sp>
      <p:sp>
        <p:nvSpPr>
          <p:cNvPr id="122" name="Google Shape;122;p21"/>
          <p:cNvSpPr txBox="1"/>
          <p:nvPr>
            <p:ph idx="2" type="title"/>
          </p:nvPr>
        </p:nvSpPr>
        <p:spPr>
          <a:xfrm>
            <a:off x="10440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 cheat sheet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0875" y="538050"/>
            <a:ext cx="6099550" cy="430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7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https://pandas.pydata.org/docs/getting_started/intro_tutorials/06_calculate_statistics.html</a:t>
            </a:r>
            <a:endParaRPr sz="1250"/>
          </a:p>
        </p:txBody>
      </p:sp>
      <p:sp>
        <p:nvSpPr>
          <p:cNvPr id="428" name="Google Shape;428;p57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카테고리별로 groupby시키기 2</a:t>
            </a:r>
            <a:endParaRPr/>
          </a:p>
        </p:txBody>
      </p:sp>
      <p:pic>
        <p:nvPicPr>
          <p:cNvPr id="429" name="Google Shape;42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649700"/>
            <a:ext cx="7315200" cy="2214586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7"/>
          <p:cNvSpPr txBox="1"/>
          <p:nvPr/>
        </p:nvSpPr>
        <p:spPr>
          <a:xfrm>
            <a:off x="2911350" y="3034613"/>
            <a:ext cx="33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titanic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groupby(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"Sex"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"Age"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mean()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8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https://pandas.pydata.org/docs/getting_started/intro_tutorials/06_calculate_statistics.html</a:t>
            </a:r>
            <a:endParaRPr sz="1250"/>
          </a:p>
        </p:txBody>
      </p:sp>
      <p:sp>
        <p:nvSpPr>
          <p:cNvPr id="436" name="Google Shape;436;p58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범주</a:t>
            </a:r>
            <a:r>
              <a:rPr lang="en"/>
              <a:t>형 변수의 빈도 </a:t>
            </a:r>
            <a:r>
              <a:rPr lang="en"/>
              <a:t>계산</a:t>
            </a:r>
            <a:endParaRPr/>
          </a:p>
        </p:txBody>
      </p:sp>
      <p:pic>
        <p:nvPicPr>
          <p:cNvPr id="437" name="Google Shape;437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1" y="640450"/>
            <a:ext cx="8839197" cy="306215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8"/>
          <p:cNvSpPr txBox="1"/>
          <p:nvPr/>
        </p:nvSpPr>
        <p:spPr>
          <a:xfrm>
            <a:off x="3072000" y="4024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titanic[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"Pclass"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value_counts()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9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https://pandas.pydata.org/docs/getting_started/intro_tutorials/07_reshape_table_layout.html</a:t>
            </a:r>
            <a:endParaRPr sz="1250"/>
          </a:p>
        </p:txBody>
      </p:sp>
      <p:sp>
        <p:nvSpPr>
          <p:cNvPr id="444" name="Google Shape;444;p59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롱폼을 와이드폼으로 바꾸기</a:t>
            </a:r>
            <a:endParaRPr/>
          </a:p>
        </p:txBody>
      </p:sp>
      <p:pic>
        <p:nvPicPr>
          <p:cNvPr id="445" name="Google Shape;445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915359"/>
            <a:ext cx="8839200" cy="2076783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9"/>
          <p:cNvSpPr txBox="1"/>
          <p:nvPr/>
        </p:nvSpPr>
        <p:spPr>
          <a:xfrm>
            <a:off x="2055300" y="3539975"/>
            <a:ext cx="50334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no2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air_quality[air_quality[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"parameter"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"no2"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no2_subset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no2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sort_index()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groupby([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"location"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])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head(</a:t>
            </a:r>
            <a:r>
              <a:rPr b="0" i="0" lang="en" sz="1400" u="none" cap="none" strike="noStrike">
                <a:solidFill>
                  <a:srgbClr val="20805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0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https://pandas.pydata.org/docs/getting_started/intro_tutorials/07_reshape_table_layout.html</a:t>
            </a:r>
            <a:endParaRPr sz="1250"/>
          </a:p>
        </p:txBody>
      </p:sp>
      <p:sp>
        <p:nvSpPr>
          <p:cNvPr id="452" name="Google Shape;452;p60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Pivot table</a:t>
            </a:r>
            <a:endParaRPr/>
          </a:p>
        </p:txBody>
      </p:sp>
      <p:pic>
        <p:nvPicPr>
          <p:cNvPr id="453" name="Google Shape;45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855433"/>
            <a:ext cx="8839199" cy="219663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0"/>
          <p:cNvSpPr txBox="1"/>
          <p:nvPr/>
        </p:nvSpPr>
        <p:spPr>
          <a:xfrm>
            <a:off x="857250" y="3483700"/>
            <a:ext cx="79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air_quality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pivot_table(values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"value"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index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"location"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columns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"parameter"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aggfunc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"mean"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1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https://pandas.pydata.org/docs/getting_started/intro_tutorials/07_reshape_table_layout.html</a:t>
            </a:r>
            <a:endParaRPr sz="1250"/>
          </a:p>
        </p:txBody>
      </p:sp>
      <p:sp>
        <p:nvSpPr>
          <p:cNvPr id="460" name="Google Shape;460;p61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와이드폼을 롱폼으로 변경하기</a:t>
            </a:r>
            <a:endParaRPr/>
          </a:p>
        </p:txBody>
      </p:sp>
      <p:pic>
        <p:nvPicPr>
          <p:cNvPr id="461" name="Google Shape;46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88094"/>
            <a:ext cx="8839199" cy="2073812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1"/>
          <p:cNvSpPr txBox="1"/>
          <p:nvPr/>
        </p:nvSpPr>
        <p:spPr>
          <a:xfrm>
            <a:off x="2612100" y="3604150"/>
            <a:ext cx="39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no_2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no2_pivoted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melt(id_vars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"date.utc"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Reshaping</a:t>
            </a:r>
            <a:endParaRPr/>
          </a:p>
        </p:txBody>
      </p:sp>
      <p:sp>
        <p:nvSpPr>
          <p:cNvPr id="468" name="Google Shape;468;p62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606" y="366275"/>
            <a:ext cx="7384789" cy="3801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3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피벗테이블 형식으로 DataFrame 만들기</a:t>
            </a:r>
            <a:endParaRPr/>
          </a:p>
        </p:txBody>
      </p:sp>
      <p:sp>
        <p:nvSpPr>
          <p:cNvPr id="475" name="Google Shape;475;p63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https://pandas.pydata.org/docs/user_guide/reshaping.html</a:t>
            </a:r>
            <a:endParaRPr sz="1250"/>
          </a:p>
        </p:txBody>
      </p:sp>
      <p:sp>
        <p:nvSpPr>
          <p:cNvPr id="476" name="Google Shape;476;p63"/>
          <p:cNvSpPr txBox="1"/>
          <p:nvPr/>
        </p:nvSpPr>
        <p:spPr>
          <a:xfrm>
            <a:off x="2072700" y="4114800"/>
            <a:ext cx="49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df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pivot(index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"date"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columns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"variable"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values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"value"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882" y="671075"/>
            <a:ext cx="6258236" cy="3801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64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DataFrame의 stacking</a:t>
            </a:r>
            <a:endParaRPr/>
          </a:p>
        </p:txBody>
      </p:sp>
      <p:sp>
        <p:nvSpPr>
          <p:cNvPr id="483" name="Google Shape;483;p64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https://pandas.pydata.org/docs/user_guide/reshaping.html</a:t>
            </a:r>
            <a:endParaRPr sz="125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680605"/>
            <a:ext cx="6400800" cy="3782291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5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DataFrame의 unstacking</a:t>
            </a:r>
            <a:endParaRPr/>
          </a:p>
        </p:txBody>
      </p:sp>
      <p:sp>
        <p:nvSpPr>
          <p:cNvPr id="490" name="Google Shape;490;p65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https://pandas.pydata.org/docs/user_guide/reshaping.html</a:t>
            </a:r>
            <a:endParaRPr sz="125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6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DataFrame의 unstacking </a:t>
            </a:r>
            <a:endParaRPr/>
          </a:p>
        </p:txBody>
      </p:sp>
      <p:pic>
        <p:nvPicPr>
          <p:cNvPr id="496" name="Google Shape;49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707091"/>
            <a:ext cx="6400801" cy="3729318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6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https://pandas.pydata.org/docs/user_guide/reshaping.html</a:t>
            </a:r>
            <a:endParaRPr sz="12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https://pandas.pydata.org/docs/user_guide/10min.html</a:t>
            </a:r>
            <a:r>
              <a:rPr lang="en" sz="1300"/>
              <a:t> </a:t>
            </a:r>
            <a:endParaRPr sz="1300"/>
          </a:p>
        </p:txBody>
      </p:sp>
      <p:sp>
        <p:nvSpPr>
          <p:cNvPr id="129" name="Google Shape;129;p22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 to pandas</a:t>
            </a:r>
            <a:endParaRPr/>
          </a:p>
        </p:txBody>
      </p:sp>
      <p:sp>
        <p:nvSpPr>
          <p:cNvPr id="130" name="Google Shape;130;p22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신규 사용자가 간단히 pandas를 사용해 볼 수 있도록 소개해주는 Cookbook</a:t>
            </a:r>
            <a:endParaRPr/>
          </a:p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0" y="1068200"/>
            <a:ext cx="6364148" cy="366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7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DataFrame의 unstacking</a:t>
            </a:r>
            <a:endParaRPr/>
          </a:p>
        </p:txBody>
      </p:sp>
      <p:sp>
        <p:nvSpPr>
          <p:cNvPr id="503" name="Google Shape;503;p67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https://pandas.pydata.org/docs/user_guide/reshaping.html</a:t>
            </a:r>
            <a:endParaRPr sz="1250"/>
          </a:p>
        </p:txBody>
      </p:sp>
      <p:pic>
        <p:nvPicPr>
          <p:cNvPr id="504" name="Google Shape;50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742950"/>
            <a:ext cx="6400800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6" y="1881825"/>
            <a:ext cx="3987501" cy="19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8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https://www.jstatsoft.org/index.php/jss/article/view/v059i10/v59i10.pdf</a:t>
            </a:r>
            <a:endParaRPr sz="1600"/>
          </a:p>
        </p:txBody>
      </p:sp>
      <p:sp>
        <p:nvSpPr>
          <p:cNvPr id="511" name="Google Shape;511;p68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 Data</a:t>
            </a:r>
            <a:endParaRPr/>
          </a:p>
        </p:txBody>
      </p:sp>
      <p:pic>
        <p:nvPicPr>
          <p:cNvPr id="512" name="Google Shape;51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0970" y="1422450"/>
            <a:ext cx="5134252" cy="30352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8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모형 행렬 또는 데이터 행렬이라고 하는 일반적인 통계 형태의 대체 이름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데이터 매트릭스는 다음과 같이 정의: 다변량 데이터 집합을 표시하는 표준 방법은 i번째 행과 j번째 열의 항목이 i번째 개체에서 측정되거나 관측된 j번째 변동 값을 제공하도록 행이 표본 개체와 일치하는 데이터 행렬의 형태</a:t>
            </a:r>
            <a:endParaRPr/>
          </a:p>
        </p:txBody>
      </p:sp>
      <p:sp>
        <p:nvSpPr>
          <p:cNvPr id="514" name="Google Shape;514;p68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9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Reshaping by melt</a:t>
            </a:r>
            <a:endParaRPr/>
          </a:p>
        </p:txBody>
      </p:sp>
      <p:sp>
        <p:nvSpPr>
          <p:cNvPr id="520" name="Google Shape;520;p69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https://pandas.pydata.org/docs/user_guide/reshaping.html</a:t>
            </a:r>
            <a:endParaRPr sz="1250"/>
          </a:p>
        </p:txBody>
      </p:sp>
      <p:pic>
        <p:nvPicPr>
          <p:cNvPr id="521" name="Google Shape;521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8703" y="671075"/>
            <a:ext cx="7306595" cy="380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0"/>
          <p:cNvSpPr txBox="1"/>
          <p:nvPr>
            <p:ph type="title"/>
          </p:nvPr>
        </p:nvSpPr>
        <p:spPr>
          <a:xfrm>
            <a:off x="104400" y="67750"/>
            <a:ext cx="8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r>
              <a:rPr lang="en"/>
              <a:t>과 melt 의 차이</a:t>
            </a:r>
            <a:endParaRPr/>
          </a:p>
        </p:txBody>
      </p:sp>
      <p:pic>
        <p:nvPicPr>
          <p:cNvPr id="527" name="Google Shape;52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89" y="2974075"/>
            <a:ext cx="3136550" cy="16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7488" y="2909237"/>
            <a:ext cx="3136550" cy="190519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9" name="Google Shape;529;p70"/>
          <p:cNvGraphicFramePr/>
          <p:nvPr/>
        </p:nvGraphicFramePr>
        <p:xfrm>
          <a:off x="1107500" y="784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{57ED8121-ED94-43E3-A093-CE6FCA3BDAF1}</a:tableStyleId>
              </a:tblPr>
              <a:tblGrid>
                <a:gridCol w="1560000"/>
                <a:gridCol w="2413225"/>
                <a:gridCol w="24957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stack()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melt()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DataFrame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Series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X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X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기능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컬</a:t>
                      </a:r>
                      <a:r>
                        <a:rPr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럼 =&gt; </a:t>
                      </a:r>
                      <a:r>
                        <a:rPr b="1"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인덱스</a:t>
                      </a:r>
                      <a:r>
                        <a:rPr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, 값으로 녹임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컬럼=&gt;</a:t>
                      </a:r>
                      <a:r>
                        <a:rPr b="1"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변수</a:t>
                      </a:r>
                      <a:r>
                        <a:rPr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, 값으로 녹임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반환결과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Series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DataFrame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30" name="Google Shape;53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9325" y="1755837"/>
            <a:ext cx="1631826" cy="163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병합 - concat, append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2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https://pandas.pydata.org/docs/getting_started/intro_tutorials/08_combine_dataframes.html</a:t>
            </a:r>
            <a:endParaRPr sz="1250"/>
          </a:p>
        </p:txBody>
      </p:sp>
      <p:sp>
        <p:nvSpPr>
          <p:cNvPr id="541" name="Google Shape;541;p72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객체 연결하기</a:t>
            </a:r>
            <a:endParaRPr/>
          </a:p>
        </p:txBody>
      </p:sp>
      <p:pic>
        <p:nvPicPr>
          <p:cNvPr id="542" name="Google Shape;542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399" y="862862"/>
            <a:ext cx="8839202" cy="2442127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2"/>
          <p:cNvSpPr txBox="1"/>
          <p:nvPr/>
        </p:nvSpPr>
        <p:spPr>
          <a:xfrm>
            <a:off x="1678650" y="3825700"/>
            <a:ext cx="578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air_quality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concat([air_quality_pm25, air_quality_no2], axis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20805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3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https://pandas.pydata.org/docs/user_guide/merging.html</a:t>
            </a:r>
            <a:endParaRPr sz="1250"/>
          </a:p>
        </p:txBody>
      </p:sp>
      <p:sp>
        <p:nvSpPr>
          <p:cNvPr id="549" name="Google Shape;549;p73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데이터프레임 연결시키기</a:t>
            </a:r>
            <a:endParaRPr/>
          </a:p>
        </p:txBody>
      </p:sp>
      <p:pic>
        <p:nvPicPr>
          <p:cNvPr id="550" name="Google Shape;55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250" y="640438"/>
            <a:ext cx="3524250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6250" y="640438"/>
            <a:ext cx="3876675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73"/>
          <p:cNvSpPr txBox="1"/>
          <p:nvPr/>
        </p:nvSpPr>
        <p:spPr>
          <a:xfrm>
            <a:off x="463900" y="42123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frames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[df1, df2, df3]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concat(frames)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73"/>
          <p:cNvSpPr txBox="1"/>
          <p:nvPr/>
        </p:nvSpPr>
        <p:spPr>
          <a:xfrm>
            <a:off x="4856250" y="4212313"/>
            <a:ext cx="400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concat(frames, keys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"x"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"y"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"z"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4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https://pandas.pydata.org/docs/user_guide/merging.html</a:t>
            </a:r>
            <a:endParaRPr sz="1250"/>
          </a:p>
        </p:txBody>
      </p:sp>
      <p:sp>
        <p:nvSpPr>
          <p:cNvPr id="559" name="Google Shape;559;p74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다른 축으로 데이터프레임 연결시키기 1</a:t>
            </a:r>
            <a:endParaRPr/>
          </a:p>
        </p:txBody>
      </p:sp>
      <p:pic>
        <p:nvPicPr>
          <p:cNvPr id="560" name="Google Shape;560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1303525"/>
            <a:ext cx="7315199" cy="2036064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74"/>
          <p:cNvSpPr txBox="1"/>
          <p:nvPr/>
        </p:nvSpPr>
        <p:spPr>
          <a:xfrm>
            <a:off x="2932350" y="3441900"/>
            <a:ext cx="327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concat([df1, df4], axis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20805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5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https://pandas.pydata.org/docs/user_guide/merging.html</a:t>
            </a:r>
            <a:endParaRPr sz="1250"/>
          </a:p>
        </p:txBody>
      </p:sp>
      <p:sp>
        <p:nvSpPr>
          <p:cNvPr id="567" name="Google Shape;567;p75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다른 축으로 데이터프레임 연결시키기 2</a:t>
            </a:r>
            <a:endParaRPr/>
          </a:p>
        </p:txBody>
      </p:sp>
      <p:pic>
        <p:nvPicPr>
          <p:cNvPr id="568" name="Google Shape;56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8800" y="991825"/>
            <a:ext cx="5486401" cy="1087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2650" y="2795688"/>
            <a:ext cx="5486401" cy="1088904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75"/>
          <p:cNvSpPr txBox="1"/>
          <p:nvPr/>
        </p:nvSpPr>
        <p:spPr>
          <a:xfrm>
            <a:off x="2418450" y="2147625"/>
            <a:ext cx="43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concat([df1, df4], axis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20805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join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"inner"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5"/>
          <p:cNvSpPr txBox="1"/>
          <p:nvPr/>
        </p:nvSpPr>
        <p:spPr>
          <a:xfrm>
            <a:off x="2498700" y="4056275"/>
            <a:ext cx="4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pd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concat([df1, df4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reindex(df1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index)], axis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20805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6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https://pandas.pydata.org/docs/user_guide/merging.html</a:t>
            </a:r>
            <a:endParaRPr sz="1250"/>
          </a:p>
        </p:txBody>
      </p:sp>
      <p:sp>
        <p:nvSpPr>
          <p:cNvPr id="577" name="Google Shape;577;p76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append를 이용해 DataFrame결합하기 1</a:t>
            </a:r>
            <a:endParaRPr/>
          </a:p>
        </p:txBody>
      </p:sp>
      <p:pic>
        <p:nvPicPr>
          <p:cNvPr id="578" name="Google Shape;57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650" y="1093470"/>
            <a:ext cx="338328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8000" y="1093475"/>
            <a:ext cx="372618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6"/>
          <p:cNvSpPr txBox="1"/>
          <p:nvPr/>
        </p:nvSpPr>
        <p:spPr>
          <a:xfrm>
            <a:off x="1116738" y="3661900"/>
            <a:ext cx="23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df1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append(df2)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76"/>
          <p:cNvSpPr txBox="1"/>
          <p:nvPr/>
        </p:nvSpPr>
        <p:spPr>
          <a:xfrm>
            <a:off x="4937438" y="3661900"/>
            <a:ext cx="326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df1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append(df4, sort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1" i="0" lang="en" sz="1400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</p:txBody>
      </p:sp>
      <p:sp>
        <p:nvSpPr>
          <p:cNvPr id="138" name="Google Shape;138;p23"/>
          <p:cNvSpPr txBox="1"/>
          <p:nvPr>
            <p:ph idx="2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초기 개발 당시 Panel 이라는 데이터 구조를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다룰 수 있었기 때문에 Panel Data System 을 의미하는 이름으로 지어졌습니다.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Pandas</a:t>
            </a:r>
            <a:r>
              <a:rPr lang="en"/>
              <a:t>라는 이름 자체가 </a:t>
            </a:r>
            <a:r>
              <a:rPr b="1" lang="en"/>
              <a:t>Python Data Analysis</a:t>
            </a:r>
            <a:r>
              <a:rPr lang="en"/>
              <a:t>를 의미하기도 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Panel은 다차원 구조의 데이터</a:t>
            </a:r>
            <a:r>
              <a:rPr lang="en"/>
              <a:t>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000" y="2401975"/>
            <a:ext cx="4419598" cy="2027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00" y="2044025"/>
            <a:ext cx="285750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7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https://pandas.pydata.org/docs/user_guide/merging.html</a:t>
            </a:r>
            <a:endParaRPr sz="1250"/>
          </a:p>
        </p:txBody>
      </p:sp>
      <p:sp>
        <p:nvSpPr>
          <p:cNvPr id="587" name="Google Shape;587;p77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append를 이용해 DataFrame결합하기 2</a:t>
            </a:r>
            <a:endParaRPr/>
          </a:p>
        </p:txBody>
      </p:sp>
      <p:pic>
        <p:nvPicPr>
          <p:cNvPr id="588" name="Google Shape;588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9875" y="640450"/>
            <a:ext cx="3524250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7"/>
          <p:cNvSpPr txBox="1"/>
          <p:nvPr/>
        </p:nvSpPr>
        <p:spPr>
          <a:xfrm>
            <a:off x="3203850" y="4114800"/>
            <a:ext cx="27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df1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append([df2, df3])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8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https://pandas.pydata.org/docs/user_guide/merging.html</a:t>
            </a:r>
            <a:endParaRPr sz="1250"/>
          </a:p>
        </p:txBody>
      </p:sp>
      <p:sp>
        <p:nvSpPr>
          <p:cNvPr id="595" name="Google Shape;595;p78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연결축 설정없이 DataFrame 연결하기</a:t>
            </a:r>
            <a:endParaRPr/>
          </a:p>
        </p:txBody>
      </p:sp>
      <p:pic>
        <p:nvPicPr>
          <p:cNvPr id="596" name="Google Shape;59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325" y="1076325"/>
            <a:ext cx="387667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5475" y="1076325"/>
            <a:ext cx="3876675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78"/>
          <p:cNvSpPr txBox="1"/>
          <p:nvPr/>
        </p:nvSpPr>
        <p:spPr>
          <a:xfrm>
            <a:off x="131450" y="3534075"/>
            <a:ext cx="483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concat([df1, df4], ignore_index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1" i="0" lang="en" sz="1200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sort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1" i="0" lang="en" sz="1200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78"/>
          <p:cNvSpPr txBox="1"/>
          <p:nvPr/>
        </p:nvSpPr>
        <p:spPr>
          <a:xfrm>
            <a:off x="4447250" y="3534075"/>
            <a:ext cx="46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df1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append(df4, ignore_index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1" i="0" lang="en" sz="1200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sort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1" i="0" lang="en" sz="1200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9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https://pandas.pydata.org/docs/user_guide/merging.html</a:t>
            </a:r>
            <a:endParaRPr sz="1250"/>
          </a:p>
        </p:txBody>
      </p:sp>
      <p:sp>
        <p:nvSpPr>
          <p:cNvPr id="605" name="Google Shape;605;p79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DataFrame과 Series를 연결하기 1</a:t>
            </a:r>
            <a:endParaRPr/>
          </a:p>
        </p:txBody>
      </p:sp>
      <p:pic>
        <p:nvPicPr>
          <p:cNvPr id="606" name="Google Shape;606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1326250"/>
            <a:ext cx="6400800" cy="1664208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79"/>
          <p:cNvSpPr txBox="1"/>
          <p:nvPr/>
        </p:nvSpPr>
        <p:spPr>
          <a:xfrm>
            <a:off x="2418450" y="3320225"/>
            <a:ext cx="430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s1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Series([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"X0"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"X1"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"X2"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"X3"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], name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"X"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concat([df1, s1], axis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20805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0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https://pandas.pydata.org/docs/user_guide/merging.html</a:t>
            </a:r>
            <a:endParaRPr sz="1250"/>
          </a:p>
        </p:txBody>
      </p:sp>
      <p:sp>
        <p:nvSpPr>
          <p:cNvPr id="613" name="Google Shape;613;p80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DataFrame과 Series를 연결하기 2</a:t>
            </a:r>
            <a:endParaRPr/>
          </a:p>
        </p:txBody>
      </p:sp>
      <p:pic>
        <p:nvPicPr>
          <p:cNvPr id="614" name="Google Shape;614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8800" y="846625"/>
            <a:ext cx="5486400" cy="122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800" y="2716900"/>
            <a:ext cx="5486400" cy="143021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80"/>
          <p:cNvSpPr txBox="1"/>
          <p:nvPr/>
        </p:nvSpPr>
        <p:spPr>
          <a:xfrm>
            <a:off x="2714250" y="2069275"/>
            <a:ext cx="371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Series([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"_0"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"_1"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"_2"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"_3"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concat([df1, s2, s2, s2], axis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20805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80"/>
          <p:cNvSpPr txBox="1"/>
          <p:nvPr/>
        </p:nvSpPr>
        <p:spPr>
          <a:xfrm>
            <a:off x="2186100" y="4179150"/>
            <a:ext cx="47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concat([df1, s1], axis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20805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ignore_index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1" i="0" lang="en" sz="1400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1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그룹키를 이용해 결합하기 1</a:t>
            </a:r>
            <a:endParaRPr/>
          </a:p>
        </p:txBody>
      </p:sp>
      <p:sp>
        <p:nvSpPr>
          <p:cNvPr id="623" name="Google Shape;623;p81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https://pandas.pydata.org/docs/user_guide/merging.html</a:t>
            </a:r>
            <a:endParaRPr/>
          </a:p>
        </p:txBody>
      </p:sp>
      <p:pic>
        <p:nvPicPr>
          <p:cNvPr id="624" name="Google Shape;624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700" y="481013"/>
            <a:ext cx="3876675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1425" y="481025"/>
            <a:ext cx="3876675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81"/>
          <p:cNvSpPr txBox="1"/>
          <p:nvPr/>
        </p:nvSpPr>
        <p:spPr>
          <a:xfrm>
            <a:off x="360050" y="4052900"/>
            <a:ext cx="39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concat(frames, keys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"x"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"y"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"z"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81"/>
          <p:cNvSpPr txBox="1"/>
          <p:nvPr/>
        </p:nvSpPr>
        <p:spPr>
          <a:xfrm>
            <a:off x="4711425" y="4052900"/>
            <a:ext cx="358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pieces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{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"x"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df1,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"y"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df2,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"z"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df3}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concat(pieces)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82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그룹키를 이용해 결합하기 2</a:t>
            </a:r>
            <a:endParaRPr/>
          </a:p>
        </p:txBody>
      </p:sp>
      <p:sp>
        <p:nvSpPr>
          <p:cNvPr id="633" name="Google Shape;633;p82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https://pandas.pydata.org/docs/user_guide/merging.html</a:t>
            </a:r>
            <a:endParaRPr/>
          </a:p>
        </p:txBody>
      </p:sp>
      <p:pic>
        <p:nvPicPr>
          <p:cNvPr id="634" name="Google Shape;634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050" y="557213"/>
            <a:ext cx="3876675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1425" y="557213"/>
            <a:ext cx="3876675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82"/>
          <p:cNvSpPr txBox="1"/>
          <p:nvPr/>
        </p:nvSpPr>
        <p:spPr>
          <a:xfrm>
            <a:off x="360050" y="4129100"/>
            <a:ext cx="36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concat(pieces, keys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"z"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"y"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82"/>
          <p:cNvSpPr txBox="1"/>
          <p:nvPr/>
        </p:nvSpPr>
        <p:spPr>
          <a:xfrm>
            <a:off x="4572000" y="3940650"/>
            <a:ext cx="4345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concat(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pieces, keys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"x"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"y"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"z"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], levels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"z"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"y"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"x"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"w"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]], names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"group_key"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1400" u="none" cap="none" strike="noStrike">
              <a:solidFill>
                <a:srgbClr val="C65D0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3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DataFrame에 행 추가하기</a:t>
            </a:r>
            <a:endParaRPr/>
          </a:p>
        </p:txBody>
      </p:sp>
      <p:sp>
        <p:nvSpPr>
          <p:cNvPr id="643" name="Google Shape;643;p83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https://pandas.pydata.org/docs/user_guide/merging.html</a:t>
            </a:r>
            <a:endParaRPr/>
          </a:p>
        </p:txBody>
      </p:sp>
      <p:pic>
        <p:nvPicPr>
          <p:cNvPr id="644" name="Google Shape;644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50" y="923925"/>
            <a:ext cx="3524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97100" y="1390650"/>
            <a:ext cx="4572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83"/>
          <p:cNvSpPr txBox="1"/>
          <p:nvPr/>
        </p:nvSpPr>
        <p:spPr>
          <a:xfrm>
            <a:off x="55250" y="3295650"/>
            <a:ext cx="4341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 </a:t>
            </a:r>
            <a:r>
              <a:rPr b="0" i="0" lang="en" sz="115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15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Series([</a:t>
            </a:r>
            <a:r>
              <a:rPr b="0" i="0" lang="en" sz="115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"X0"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5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"X1"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5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"X2"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5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"X3"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], index</a:t>
            </a:r>
            <a:r>
              <a:rPr b="0" i="0" lang="en" sz="115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en" sz="115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"A"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5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"B"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5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"C"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5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"D"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])</a:t>
            </a:r>
            <a:endParaRPr b="0" i="0" sz="11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15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df1</a:t>
            </a:r>
            <a:r>
              <a:rPr b="0" i="0" lang="en" sz="115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append(s2, ignore_index</a:t>
            </a:r>
            <a:r>
              <a:rPr b="0" i="0" lang="en" sz="115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1" i="0" lang="en" sz="1150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1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83"/>
          <p:cNvSpPr txBox="1"/>
          <p:nvPr/>
        </p:nvSpPr>
        <p:spPr>
          <a:xfrm>
            <a:off x="4505100" y="3295650"/>
            <a:ext cx="4638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dicts </a:t>
            </a:r>
            <a:r>
              <a:rPr b="0" i="0" lang="en" sz="115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[{</a:t>
            </a:r>
            <a:r>
              <a:rPr b="0" i="0" lang="en" sz="115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"A"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150" u="none" cap="none" strike="noStrike">
                <a:solidFill>
                  <a:srgbClr val="20805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5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"B"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150" u="none" cap="none" strike="noStrike">
                <a:solidFill>
                  <a:srgbClr val="20805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5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"C"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150" u="none" cap="none" strike="noStrike">
                <a:solidFill>
                  <a:srgbClr val="20805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5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"X"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150" u="none" cap="none" strike="noStrike">
                <a:solidFill>
                  <a:srgbClr val="20805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}, {</a:t>
            </a:r>
            <a:r>
              <a:rPr b="0" i="0" lang="en" sz="115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"A"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150" u="none" cap="none" strike="noStrike">
                <a:solidFill>
                  <a:srgbClr val="20805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5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"B"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150" u="none" cap="none" strike="noStrike">
                <a:solidFill>
                  <a:srgbClr val="20805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5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"C"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150" u="none" cap="none" strike="noStrike">
                <a:solidFill>
                  <a:srgbClr val="20805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5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"Y"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150" u="none" cap="none" strike="noStrike">
                <a:solidFill>
                  <a:srgbClr val="20805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}]</a:t>
            </a:r>
            <a:endParaRPr b="0" i="0" sz="11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15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df1</a:t>
            </a:r>
            <a:r>
              <a:rPr b="0" i="0" lang="en" sz="115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append(dicts, ignore_index</a:t>
            </a:r>
            <a:r>
              <a:rPr b="0" i="0" lang="en" sz="115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1" i="0" lang="en" sz="1150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sort</a:t>
            </a:r>
            <a:r>
              <a:rPr b="0" i="0" lang="en" sz="115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1" i="0" lang="en" sz="1150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r>
              <a:rPr b="0" i="0" lang="en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1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병합 - merge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5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merge</a:t>
            </a:r>
            <a:endParaRPr/>
          </a:p>
        </p:txBody>
      </p:sp>
      <p:sp>
        <p:nvSpPr>
          <p:cNvPr id="658" name="Google Shape;658;p85"/>
          <p:cNvSpPr/>
          <p:nvPr/>
        </p:nvSpPr>
        <p:spPr>
          <a:xfrm>
            <a:off x="2239036" y="1085288"/>
            <a:ext cx="653958" cy="1258559"/>
          </a:xfrm>
          <a:custGeom>
            <a:rect b="b" l="l" r="r" t="t"/>
            <a:pathLst>
              <a:path extrusionOk="0" h="1772618" w="927600">
                <a:moveTo>
                  <a:pt x="463800" y="0"/>
                </a:moveTo>
                <a:lnTo>
                  <a:pt x="534580" y="52928"/>
                </a:lnTo>
                <a:cubicBezTo>
                  <a:pt x="774608" y="251016"/>
                  <a:pt x="927600" y="550796"/>
                  <a:pt x="927600" y="886309"/>
                </a:cubicBezTo>
                <a:cubicBezTo>
                  <a:pt x="927600" y="1221822"/>
                  <a:pt x="774608" y="1521602"/>
                  <a:pt x="534580" y="1719690"/>
                </a:cubicBezTo>
                <a:lnTo>
                  <a:pt x="463800" y="1772618"/>
                </a:lnTo>
                <a:lnTo>
                  <a:pt x="393020" y="1719690"/>
                </a:lnTo>
                <a:cubicBezTo>
                  <a:pt x="152993" y="1521602"/>
                  <a:pt x="0" y="1221822"/>
                  <a:pt x="0" y="886309"/>
                </a:cubicBezTo>
                <a:cubicBezTo>
                  <a:pt x="0" y="550796"/>
                  <a:pt x="152993" y="251016"/>
                  <a:pt x="393020" y="52928"/>
                </a:cubicBezTo>
                <a:lnTo>
                  <a:pt x="463800" y="0"/>
                </a:lnTo>
                <a:close/>
              </a:path>
            </a:pathLst>
          </a:custGeom>
          <a:solidFill>
            <a:srgbClr val="BBD6E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9" name="Google Shape;659;p85"/>
          <p:cNvSpPr/>
          <p:nvPr/>
        </p:nvSpPr>
        <p:spPr>
          <a:xfrm>
            <a:off x="1371427" y="947854"/>
            <a:ext cx="1195821" cy="1533600"/>
          </a:xfrm>
          <a:custGeom>
            <a:rect b="b" l="l" r="r" t="t"/>
            <a:pathLst>
              <a:path extrusionOk="0" h="2160000" w="1696200">
                <a:moveTo>
                  <a:pt x="1080000" y="0"/>
                </a:moveTo>
                <a:cubicBezTo>
                  <a:pt x="1303676" y="0"/>
                  <a:pt x="1511470" y="67997"/>
                  <a:pt x="1683838" y="184447"/>
                </a:cubicBezTo>
                <a:lnTo>
                  <a:pt x="1696200" y="193691"/>
                </a:lnTo>
                <a:lnTo>
                  <a:pt x="1625420" y="246619"/>
                </a:lnTo>
                <a:cubicBezTo>
                  <a:pt x="1385393" y="444707"/>
                  <a:pt x="1232400" y="744487"/>
                  <a:pt x="1232400" y="1080000"/>
                </a:cubicBezTo>
                <a:cubicBezTo>
                  <a:pt x="1232400" y="1415513"/>
                  <a:pt x="1385393" y="1715293"/>
                  <a:pt x="1625420" y="1913381"/>
                </a:cubicBezTo>
                <a:lnTo>
                  <a:pt x="1696200" y="1966309"/>
                </a:lnTo>
                <a:lnTo>
                  <a:pt x="1683838" y="1975553"/>
                </a:lnTo>
                <a:cubicBezTo>
                  <a:pt x="1511470" y="2092003"/>
                  <a:pt x="1303676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0" name="Google Shape;660;p85"/>
          <p:cNvSpPr/>
          <p:nvPr/>
        </p:nvSpPr>
        <p:spPr>
          <a:xfrm>
            <a:off x="2565552" y="947854"/>
            <a:ext cx="1195821" cy="1533600"/>
          </a:xfrm>
          <a:custGeom>
            <a:rect b="b" l="l" r="r" t="t"/>
            <a:pathLst>
              <a:path extrusionOk="0" h="2160000" w="1696200">
                <a:moveTo>
                  <a:pt x="616200" y="0"/>
                </a:moveTo>
                <a:cubicBezTo>
                  <a:pt x="1212668" y="0"/>
                  <a:pt x="1696200" y="483532"/>
                  <a:pt x="1696200" y="1080000"/>
                </a:cubicBezTo>
                <a:cubicBezTo>
                  <a:pt x="1696200" y="1676468"/>
                  <a:pt x="1212668" y="2160000"/>
                  <a:pt x="616200" y="2160000"/>
                </a:cubicBezTo>
                <a:cubicBezTo>
                  <a:pt x="392525" y="2160000"/>
                  <a:pt x="184731" y="2092003"/>
                  <a:pt x="12362" y="1975553"/>
                </a:cubicBezTo>
                <a:lnTo>
                  <a:pt x="0" y="1966309"/>
                </a:lnTo>
                <a:lnTo>
                  <a:pt x="70780" y="1913381"/>
                </a:lnTo>
                <a:cubicBezTo>
                  <a:pt x="310808" y="1715293"/>
                  <a:pt x="463800" y="1415513"/>
                  <a:pt x="463800" y="1080000"/>
                </a:cubicBezTo>
                <a:cubicBezTo>
                  <a:pt x="463800" y="744487"/>
                  <a:pt x="310808" y="444707"/>
                  <a:pt x="70780" y="246619"/>
                </a:cubicBezTo>
                <a:lnTo>
                  <a:pt x="0" y="193691"/>
                </a:lnTo>
                <a:lnTo>
                  <a:pt x="12362" y="184447"/>
                </a:lnTo>
                <a:cubicBezTo>
                  <a:pt x="184731" y="67997"/>
                  <a:pt x="392525" y="0"/>
                  <a:pt x="616200" y="0"/>
                </a:cubicBezTo>
                <a:close/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1" name="Google Shape;661;p85"/>
          <p:cNvSpPr/>
          <p:nvPr/>
        </p:nvSpPr>
        <p:spPr>
          <a:xfrm>
            <a:off x="6250237" y="1085288"/>
            <a:ext cx="653958" cy="1258559"/>
          </a:xfrm>
          <a:custGeom>
            <a:rect b="b" l="l" r="r" t="t"/>
            <a:pathLst>
              <a:path extrusionOk="0" h="1772618" w="927600">
                <a:moveTo>
                  <a:pt x="463800" y="0"/>
                </a:moveTo>
                <a:lnTo>
                  <a:pt x="534580" y="52928"/>
                </a:lnTo>
                <a:cubicBezTo>
                  <a:pt x="774608" y="251016"/>
                  <a:pt x="927600" y="550796"/>
                  <a:pt x="927600" y="886309"/>
                </a:cubicBezTo>
                <a:cubicBezTo>
                  <a:pt x="927600" y="1221822"/>
                  <a:pt x="774608" y="1521602"/>
                  <a:pt x="534580" y="1719690"/>
                </a:cubicBezTo>
                <a:lnTo>
                  <a:pt x="463800" y="1772618"/>
                </a:lnTo>
                <a:lnTo>
                  <a:pt x="393020" y="1719690"/>
                </a:lnTo>
                <a:cubicBezTo>
                  <a:pt x="152993" y="1521602"/>
                  <a:pt x="0" y="1221822"/>
                  <a:pt x="0" y="886309"/>
                </a:cubicBezTo>
                <a:cubicBezTo>
                  <a:pt x="0" y="550796"/>
                  <a:pt x="152993" y="251016"/>
                  <a:pt x="393020" y="52928"/>
                </a:cubicBezTo>
                <a:lnTo>
                  <a:pt x="463800" y="0"/>
                </a:lnTo>
                <a:close/>
              </a:path>
            </a:pathLst>
          </a:custGeom>
          <a:solidFill>
            <a:srgbClr val="BBD6E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2" name="Google Shape;662;p85"/>
          <p:cNvSpPr/>
          <p:nvPr/>
        </p:nvSpPr>
        <p:spPr>
          <a:xfrm>
            <a:off x="5382627" y="947854"/>
            <a:ext cx="1195821" cy="1533600"/>
          </a:xfrm>
          <a:custGeom>
            <a:rect b="b" l="l" r="r" t="t"/>
            <a:pathLst>
              <a:path extrusionOk="0" h="2160000" w="1696200">
                <a:moveTo>
                  <a:pt x="1080000" y="0"/>
                </a:moveTo>
                <a:cubicBezTo>
                  <a:pt x="1303676" y="0"/>
                  <a:pt x="1511470" y="67997"/>
                  <a:pt x="1683838" y="184447"/>
                </a:cubicBezTo>
                <a:lnTo>
                  <a:pt x="1696200" y="193691"/>
                </a:lnTo>
                <a:lnTo>
                  <a:pt x="1625420" y="246619"/>
                </a:lnTo>
                <a:cubicBezTo>
                  <a:pt x="1385393" y="444707"/>
                  <a:pt x="1232400" y="744487"/>
                  <a:pt x="1232400" y="1080000"/>
                </a:cubicBezTo>
                <a:cubicBezTo>
                  <a:pt x="1232400" y="1415513"/>
                  <a:pt x="1385393" y="1715293"/>
                  <a:pt x="1625420" y="1913381"/>
                </a:cubicBezTo>
                <a:lnTo>
                  <a:pt x="1696200" y="1966309"/>
                </a:lnTo>
                <a:lnTo>
                  <a:pt x="1683838" y="1975553"/>
                </a:lnTo>
                <a:cubicBezTo>
                  <a:pt x="1511470" y="2092003"/>
                  <a:pt x="1303676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BBD6E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3" name="Google Shape;663;p85"/>
          <p:cNvSpPr/>
          <p:nvPr/>
        </p:nvSpPr>
        <p:spPr>
          <a:xfrm>
            <a:off x="6576752" y="947854"/>
            <a:ext cx="1195821" cy="1533600"/>
          </a:xfrm>
          <a:custGeom>
            <a:rect b="b" l="l" r="r" t="t"/>
            <a:pathLst>
              <a:path extrusionOk="0" h="2160000" w="1696200">
                <a:moveTo>
                  <a:pt x="616200" y="0"/>
                </a:moveTo>
                <a:cubicBezTo>
                  <a:pt x="1212668" y="0"/>
                  <a:pt x="1696200" y="483532"/>
                  <a:pt x="1696200" y="1080000"/>
                </a:cubicBezTo>
                <a:cubicBezTo>
                  <a:pt x="1696200" y="1676468"/>
                  <a:pt x="1212668" y="2160000"/>
                  <a:pt x="616200" y="2160000"/>
                </a:cubicBezTo>
                <a:cubicBezTo>
                  <a:pt x="392525" y="2160000"/>
                  <a:pt x="184731" y="2092003"/>
                  <a:pt x="12362" y="1975553"/>
                </a:cubicBezTo>
                <a:lnTo>
                  <a:pt x="0" y="1966309"/>
                </a:lnTo>
                <a:lnTo>
                  <a:pt x="70780" y="1913381"/>
                </a:lnTo>
                <a:cubicBezTo>
                  <a:pt x="310808" y="1715293"/>
                  <a:pt x="463800" y="1415513"/>
                  <a:pt x="463800" y="1080000"/>
                </a:cubicBezTo>
                <a:cubicBezTo>
                  <a:pt x="463800" y="744487"/>
                  <a:pt x="310808" y="444707"/>
                  <a:pt x="70780" y="246619"/>
                </a:cubicBezTo>
                <a:lnTo>
                  <a:pt x="0" y="193691"/>
                </a:lnTo>
                <a:lnTo>
                  <a:pt x="12362" y="184447"/>
                </a:lnTo>
                <a:cubicBezTo>
                  <a:pt x="184731" y="67997"/>
                  <a:pt x="392525" y="0"/>
                  <a:pt x="616200" y="0"/>
                </a:cubicBezTo>
                <a:close/>
              </a:path>
            </a:pathLst>
          </a:custGeom>
          <a:solidFill>
            <a:srgbClr val="BBD6E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4" name="Google Shape;664;p85"/>
          <p:cNvSpPr/>
          <p:nvPr/>
        </p:nvSpPr>
        <p:spPr>
          <a:xfrm>
            <a:off x="2239036" y="3180480"/>
            <a:ext cx="653958" cy="1258559"/>
          </a:xfrm>
          <a:custGeom>
            <a:rect b="b" l="l" r="r" t="t"/>
            <a:pathLst>
              <a:path extrusionOk="0" h="1772618" w="927600">
                <a:moveTo>
                  <a:pt x="463800" y="0"/>
                </a:moveTo>
                <a:lnTo>
                  <a:pt x="534580" y="52928"/>
                </a:lnTo>
                <a:cubicBezTo>
                  <a:pt x="774608" y="251016"/>
                  <a:pt x="927600" y="550796"/>
                  <a:pt x="927600" y="886309"/>
                </a:cubicBezTo>
                <a:cubicBezTo>
                  <a:pt x="927600" y="1221822"/>
                  <a:pt x="774608" y="1521602"/>
                  <a:pt x="534580" y="1719690"/>
                </a:cubicBezTo>
                <a:lnTo>
                  <a:pt x="463800" y="1772618"/>
                </a:lnTo>
                <a:lnTo>
                  <a:pt x="393020" y="1719690"/>
                </a:lnTo>
                <a:cubicBezTo>
                  <a:pt x="152993" y="1521602"/>
                  <a:pt x="0" y="1221822"/>
                  <a:pt x="0" y="886309"/>
                </a:cubicBezTo>
                <a:cubicBezTo>
                  <a:pt x="0" y="550796"/>
                  <a:pt x="152993" y="251016"/>
                  <a:pt x="393020" y="52928"/>
                </a:cubicBezTo>
                <a:lnTo>
                  <a:pt x="463800" y="0"/>
                </a:lnTo>
                <a:close/>
              </a:path>
            </a:pathLst>
          </a:custGeom>
          <a:solidFill>
            <a:srgbClr val="BBD6E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5" name="Google Shape;665;p85"/>
          <p:cNvSpPr/>
          <p:nvPr/>
        </p:nvSpPr>
        <p:spPr>
          <a:xfrm>
            <a:off x="1371427" y="3043046"/>
            <a:ext cx="1195821" cy="1533600"/>
          </a:xfrm>
          <a:custGeom>
            <a:rect b="b" l="l" r="r" t="t"/>
            <a:pathLst>
              <a:path extrusionOk="0" h="2160000" w="1696200">
                <a:moveTo>
                  <a:pt x="1080000" y="0"/>
                </a:moveTo>
                <a:cubicBezTo>
                  <a:pt x="1303676" y="0"/>
                  <a:pt x="1511470" y="67997"/>
                  <a:pt x="1683838" y="184447"/>
                </a:cubicBezTo>
                <a:lnTo>
                  <a:pt x="1696200" y="193691"/>
                </a:lnTo>
                <a:lnTo>
                  <a:pt x="1625420" y="246619"/>
                </a:lnTo>
                <a:cubicBezTo>
                  <a:pt x="1385393" y="444707"/>
                  <a:pt x="1232400" y="744487"/>
                  <a:pt x="1232400" y="1080000"/>
                </a:cubicBezTo>
                <a:cubicBezTo>
                  <a:pt x="1232400" y="1415513"/>
                  <a:pt x="1385393" y="1715293"/>
                  <a:pt x="1625420" y="1913381"/>
                </a:cubicBezTo>
                <a:lnTo>
                  <a:pt x="1696200" y="1966309"/>
                </a:lnTo>
                <a:lnTo>
                  <a:pt x="1683838" y="1975553"/>
                </a:lnTo>
                <a:cubicBezTo>
                  <a:pt x="1511470" y="2092003"/>
                  <a:pt x="1303676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BBD6E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6" name="Google Shape;666;p85"/>
          <p:cNvSpPr/>
          <p:nvPr/>
        </p:nvSpPr>
        <p:spPr>
          <a:xfrm>
            <a:off x="2565552" y="3043046"/>
            <a:ext cx="1195821" cy="1533600"/>
          </a:xfrm>
          <a:custGeom>
            <a:rect b="b" l="l" r="r" t="t"/>
            <a:pathLst>
              <a:path extrusionOk="0" h="2160000" w="1696200">
                <a:moveTo>
                  <a:pt x="616200" y="0"/>
                </a:moveTo>
                <a:cubicBezTo>
                  <a:pt x="1212668" y="0"/>
                  <a:pt x="1696200" y="483532"/>
                  <a:pt x="1696200" y="1080000"/>
                </a:cubicBezTo>
                <a:cubicBezTo>
                  <a:pt x="1696200" y="1676468"/>
                  <a:pt x="1212668" y="2160000"/>
                  <a:pt x="616200" y="2160000"/>
                </a:cubicBezTo>
                <a:cubicBezTo>
                  <a:pt x="392525" y="2160000"/>
                  <a:pt x="184731" y="2092003"/>
                  <a:pt x="12362" y="1975553"/>
                </a:cubicBezTo>
                <a:lnTo>
                  <a:pt x="0" y="1966309"/>
                </a:lnTo>
                <a:lnTo>
                  <a:pt x="70780" y="1913381"/>
                </a:lnTo>
                <a:cubicBezTo>
                  <a:pt x="310808" y="1715293"/>
                  <a:pt x="463800" y="1415513"/>
                  <a:pt x="463800" y="1080000"/>
                </a:cubicBezTo>
                <a:cubicBezTo>
                  <a:pt x="463800" y="744487"/>
                  <a:pt x="310808" y="444707"/>
                  <a:pt x="70780" y="246619"/>
                </a:cubicBezTo>
                <a:lnTo>
                  <a:pt x="0" y="193691"/>
                </a:lnTo>
                <a:lnTo>
                  <a:pt x="12362" y="184447"/>
                </a:lnTo>
                <a:cubicBezTo>
                  <a:pt x="184731" y="67997"/>
                  <a:pt x="392525" y="0"/>
                  <a:pt x="616200" y="0"/>
                </a:cubicBezTo>
                <a:close/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7" name="Google Shape;667;p85"/>
          <p:cNvSpPr/>
          <p:nvPr/>
        </p:nvSpPr>
        <p:spPr>
          <a:xfrm>
            <a:off x="6250236" y="3180480"/>
            <a:ext cx="653958" cy="1258559"/>
          </a:xfrm>
          <a:custGeom>
            <a:rect b="b" l="l" r="r" t="t"/>
            <a:pathLst>
              <a:path extrusionOk="0" h="1772618" w="927600">
                <a:moveTo>
                  <a:pt x="463800" y="0"/>
                </a:moveTo>
                <a:lnTo>
                  <a:pt x="534580" y="52928"/>
                </a:lnTo>
                <a:cubicBezTo>
                  <a:pt x="774608" y="251016"/>
                  <a:pt x="927600" y="550796"/>
                  <a:pt x="927600" y="886309"/>
                </a:cubicBezTo>
                <a:cubicBezTo>
                  <a:pt x="927600" y="1221822"/>
                  <a:pt x="774608" y="1521602"/>
                  <a:pt x="534580" y="1719690"/>
                </a:cubicBezTo>
                <a:lnTo>
                  <a:pt x="463800" y="1772618"/>
                </a:lnTo>
                <a:lnTo>
                  <a:pt x="393020" y="1719690"/>
                </a:lnTo>
                <a:cubicBezTo>
                  <a:pt x="152993" y="1521602"/>
                  <a:pt x="0" y="1221822"/>
                  <a:pt x="0" y="886309"/>
                </a:cubicBezTo>
                <a:cubicBezTo>
                  <a:pt x="0" y="550796"/>
                  <a:pt x="152993" y="251016"/>
                  <a:pt x="393020" y="52928"/>
                </a:cubicBezTo>
                <a:lnTo>
                  <a:pt x="463800" y="0"/>
                </a:lnTo>
                <a:close/>
              </a:path>
            </a:pathLst>
          </a:custGeom>
          <a:solidFill>
            <a:srgbClr val="BBD6E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8" name="Google Shape;668;p85"/>
          <p:cNvSpPr/>
          <p:nvPr/>
        </p:nvSpPr>
        <p:spPr>
          <a:xfrm>
            <a:off x="5382626" y="3043046"/>
            <a:ext cx="1195821" cy="1533600"/>
          </a:xfrm>
          <a:custGeom>
            <a:rect b="b" l="l" r="r" t="t"/>
            <a:pathLst>
              <a:path extrusionOk="0" h="2160000" w="1696200">
                <a:moveTo>
                  <a:pt x="1080000" y="0"/>
                </a:moveTo>
                <a:cubicBezTo>
                  <a:pt x="1303676" y="0"/>
                  <a:pt x="1511470" y="67997"/>
                  <a:pt x="1683838" y="184447"/>
                </a:cubicBezTo>
                <a:lnTo>
                  <a:pt x="1696200" y="193691"/>
                </a:lnTo>
                <a:lnTo>
                  <a:pt x="1625420" y="246619"/>
                </a:lnTo>
                <a:cubicBezTo>
                  <a:pt x="1385393" y="444707"/>
                  <a:pt x="1232400" y="744487"/>
                  <a:pt x="1232400" y="1080000"/>
                </a:cubicBezTo>
                <a:cubicBezTo>
                  <a:pt x="1232400" y="1415513"/>
                  <a:pt x="1385393" y="1715293"/>
                  <a:pt x="1625420" y="1913381"/>
                </a:cubicBezTo>
                <a:lnTo>
                  <a:pt x="1696200" y="1966309"/>
                </a:lnTo>
                <a:lnTo>
                  <a:pt x="1683838" y="1975553"/>
                </a:lnTo>
                <a:cubicBezTo>
                  <a:pt x="1511470" y="2092003"/>
                  <a:pt x="1303676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85"/>
          <p:cNvSpPr/>
          <p:nvPr/>
        </p:nvSpPr>
        <p:spPr>
          <a:xfrm>
            <a:off x="6576751" y="3043046"/>
            <a:ext cx="1195821" cy="1533600"/>
          </a:xfrm>
          <a:custGeom>
            <a:rect b="b" l="l" r="r" t="t"/>
            <a:pathLst>
              <a:path extrusionOk="0" h="2160000" w="1696200">
                <a:moveTo>
                  <a:pt x="616200" y="0"/>
                </a:moveTo>
                <a:cubicBezTo>
                  <a:pt x="1212668" y="0"/>
                  <a:pt x="1696200" y="483532"/>
                  <a:pt x="1696200" y="1080000"/>
                </a:cubicBezTo>
                <a:cubicBezTo>
                  <a:pt x="1696200" y="1676468"/>
                  <a:pt x="1212668" y="2160000"/>
                  <a:pt x="616200" y="2160000"/>
                </a:cubicBezTo>
                <a:cubicBezTo>
                  <a:pt x="392525" y="2160000"/>
                  <a:pt x="184731" y="2092003"/>
                  <a:pt x="12362" y="1975553"/>
                </a:cubicBezTo>
                <a:lnTo>
                  <a:pt x="0" y="1966309"/>
                </a:lnTo>
                <a:lnTo>
                  <a:pt x="70780" y="1913381"/>
                </a:lnTo>
                <a:cubicBezTo>
                  <a:pt x="310808" y="1715293"/>
                  <a:pt x="463800" y="1415513"/>
                  <a:pt x="463800" y="1080000"/>
                </a:cubicBezTo>
                <a:cubicBezTo>
                  <a:pt x="463800" y="744487"/>
                  <a:pt x="310808" y="444707"/>
                  <a:pt x="70780" y="246619"/>
                </a:cubicBezTo>
                <a:lnTo>
                  <a:pt x="0" y="193691"/>
                </a:lnTo>
                <a:lnTo>
                  <a:pt x="12362" y="184447"/>
                </a:lnTo>
                <a:cubicBezTo>
                  <a:pt x="184731" y="67997"/>
                  <a:pt x="392525" y="0"/>
                  <a:pt x="616200" y="0"/>
                </a:cubicBezTo>
                <a:close/>
              </a:path>
            </a:pathLst>
          </a:custGeom>
          <a:solidFill>
            <a:srgbClr val="BBD6E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0" name="Google Shape;670;p85"/>
          <p:cNvSpPr txBox="1"/>
          <p:nvPr/>
        </p:nvSpPr>
        <p:spPr>
          <a:xfrm>
            <a:off x="1742663" y="547650"/>
            <a:ext cx="164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INNER JOIN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1" name="Google Shape;671;p85"/>
          <p:cNvSpPr txBox="1"/>
          <p:nvPr/>
        </p:nvSpPr>
        <p:spPr>
          <a:xfrm>
            <a:off x="5753850" y="547650"/>
            <a:ext cx="164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OUTER</a:t>
            </a: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JOIN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2" name="Google Shape;672;p85"/>
          <p:cNvSpPr txBox="1"/>
          <p:nvPr/>
        </p:nvSpPr>
        <p:spPr>
          <a:xfrm>
            <a:off x="1742650" y="2642850"/>
            <a:ext cx="164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LEFT JOIN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3" name="Google Shape;673;p85"/>
          <p:cNvSpPr txBox="1"/>
          <p:nvPr/>
        </p:nvSpPr>
        <p:spPr>
          <a:xfrm>
            <a:off x="5753838" y="2642850"/>
            <a:ext cx="164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RIGHT JOIN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4" name="Google Shape;674;p85"/>
          <p:cNvSpPr txBox="1"/>
          <p:nvPr/>
        </p:nvSpPr>
        <p:spPr>
          <a:xfrm>
            <a:off x="1610225" y="1406775"/>
            <a:ext cx="62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left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tabel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5" name="Google Shape;675;p85"/>
          <p:cNvSpPr txBox="1"/>
          <p:nvPr/>
        </p:nvSpPr>
        <p:spPr>
          <a:xfrm>
            <a:off x="2893000" y="1406850"/>
            <a:ext cx="62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right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tabel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6" name="Google Shape;676;p85"/>
          <p:cNvSpPr txBox="1"/>
          <p:nvPr/>
        </p:nvSpPr>
        <p:spPr>
          <a:xfrm>
            <a:off x="5621425" y="1406813"/>
            <a:ext cx="62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left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tabel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7" name="Google Shape;677;p85"/>
          <p:cNvSpPr txBox="1"/>
          <p:nvPr/>
        </p:nvSpPr>
        <p:spPr>
          <a:xfrm>
            <a:off x="6904200" y="1406888"/>
            <a:ext cx="62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right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tabel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8" name="Google Shape;678;p85"/>
          <p:cNvSpPr txBox="1"/>
          <p:nvPr/>
        </p:nvSpPr>
        <p:spPr>
          <a:xfrm>
            <a:off x="1610213" y="3502013"/>
            <a:ext cx="62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left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tabel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9" name="Google Shape;679;p85"/>
          <p:cNvSpPr txBox="1"/>
          <p:nvPr/>
        </p:nvSpPr>
        <p:spPr>
          <a:xfrm>
            <a:off x="2892988" y="3502088"/>
            <a:ext cx="62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right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tabel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0" name="Google Shape;680;p85"/>
          <p:cNvSpPr txBox="1"/>
          <p:nvPr/>
        </p:nvSpPr>
        <p:spPr>
          <a:xfrm>
            <a:off x="5621413" y="3502063"/>
            <a:ext cx="62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left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tabel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1" name="Google Shape;681;p85"/>
          <p:cNvSpPr txBox="1"/>
          <p:nvPr/>
        </p:nvSpPr>
        <p:spPr>
          <a:xfrm>
            <a:off x="6904188" y="3502138"/>
            <a:ext cx="62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right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tabel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82" name="Google Shape;68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500" y="2571749"/>
            <a:ext cx="838200" cy="1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6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https://pandas.pydata.org/docs/getting_started/intro_tutorials/08_combine_dataframes.html</a:t>
            </a:r>
            <a:endParaRPr sz="1250"/>
          </a:p>
        </p:txBody>
      </p:sp>
      <p:sp>
        <p:nvSpPr>
          <p:cNvPr id="688" name="Google Shape;688;p86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공통 식별자를 통해 연결시키기</a:t>
            </a:r>
            <a:endParaRPr/>
          </a:p>
        </p:txBody>
      </p:sp>
      <p:pic>
        <p:nvPicPr>
          <p:cNvPr id="689" name="Google Shape;689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398" y="1984772"/>
            <a:ext cx="8839204" cy="1173957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86"/>
          <p:cNvSpPr txBox="1"/>
          <p:nvPr/>
        </p:nvSpPr>
        <p:spPr>
          <a:xfrm>
            <a:off x="1334250" y="3447763"/>
            <a:ext cx="64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air_quality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merge(air_quality, stations_coord, how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"left"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on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"location"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https://dataitgirls2.github.io/10minutes2pandas/</a:t>
            </a:r>
            <a:r>
              <a:rPr lang="en" sz="1300"/>
              <a:t> </a:t>
            </a:r>
            <a:endParaRPr sz="1300"/>
          </a:p>
        </p:txBody>
      </p:sp>
      <p:sp>
        <p:nvSpPr>
          <p:cNvPr id="147" name="Google Shape;147;p24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 to pandas</a:t>
            </a:r>
            <a:endParaRPr/>
          </a:p>
        </p:txBody>
      </p:sp>
      <p:sp>
        <p:nvSpPr>
          <p:cNvPr id="148" name="Google Shape;148;p24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신규 사용자가 간단히 pandas를 사용해 볼 수 있도록 소개해주는 Cookbook</a:t>
            </a:r>
            <a:endParaRPr/>
          </a:p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0" y="1067525"/>
            <a:ext cx="6467876" cy="377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7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Breief primer on merge methods(relational algebra)</a:t>
            </a:r>
            <a:endParaRPr/>
          </a:p>
        </p:txBody>
      </p:sp>
      <p:sp>
        <p:nvSpPr>
          <p:cNvPr id="696" name="Google Shape;696;p87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https://pandas.pydata.org/docs/user_guide/merging.html</a:t>
            </a:r>
            <a:endParaRPr/>
          </a:p>
        </p:txBody>
      </p:sp>
      <p:pic>
        <p:nvPicPr>
          <p:cNvPr id="697" name="Google Shape;697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5025" y="640438"/>
            <a:ext cx="4933950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6388" y="2586800"/>
            <a:ext cx="5991225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87"/>
          <p:cNvSpPr txBox="1"/>
          <p:nvPr/>
        </p:nvSpPr>
        <p:spPr>
          <a:xfrm>
            <a:off x="2860950" y="1924125"/>
            <a:ext cx="34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merge(left, right, on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"key"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87"/>
          <p:cNvSpPr txBox="1"/>
          <p:nvPr/>
        </p:nvSpPr>
        <p:spPr>
          <a:xfrm>
            <a:off x="2459850" y="3811275"/>
            <a:ext cx="422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merge(left, right, on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"key1"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"key2"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8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Joining on index 1</a:t>
            </a:r>
            <a:endParaRPr/>
          </a:p>
        </p:txBody>
      </p:sp>
      <p:sp>
        <p:nvSpPr>
          <p:cNvPr id="706" name="Google Shape;706;p88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https://pandas.pydata.org/docs/user_guide/merging.html</a:t>
            </a:r>
            <a:endParaRPr sz="1250"/>
          </a:p>
        </p:txBody>
      </p:sp>
      <p:pic>
        <p:nvPicPr>
          <p:cNvPr id="707" name="Google Shape;707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850" y="792886"/>
            <a:ext cx="3876675" cy="137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3875" y="792850"/>
            <a:ext cx="3876675" cy="1371564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88"/>
          <p:cNvSpPr txBox="1"/>
          <p:nvPr/>
        </p:nvSpPr>
        <p:spPr>
          <a:xfrm>
            <a:off x="1149838" y="2219250"/>
            <a:ext cx="21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left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join(right)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88"/>
          <p:cNvSpPr txBox="1"/>
          <p:nvPr/>
        </p:nvSpPr>
        <p:spPr>
          <a:xfrm>
            <a:off x="2993238" y="3993375"/>
            <a:ext cx="31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left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join(right, how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"outer"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1" name="Google Shape;711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33663" y="2795888"/>
            <a:ext cx="3876675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88"/>
          <p:cNvSpPr txBox="1"/>
          <p:nvPr/>
        </p:nvSpPr>
        <p:spPr>
          <a:xfrm>
            <a:off x="4718363" y="2219250"/>
            <a:ext cx="31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left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join(right, how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"inner"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9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Joining on index 2</a:t>
            </a:r>
            <a:endParaRPr/>
          </a:p>
        </p:txBody>
      </p:sp>
      <p:sp>
        <p:nvSpPr>
          <p:cNvPr id="718" name="Google Shape;718;p89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https://pandas.pydata.org/docs/user_guide/merging.html</a:t>
            </a:r>
            <a:endParaRPr sz="1250"/>
          </a:p>
        </p:txBody>
      </p:sp>
      <p:pic>
        <p:nvPicPr>
          <p:cNvPr id="719" name="Google Shape;719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50" y="792863"/>
            <a:ext cx="387667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450" y="2753650"/>
            <a:ext cx="3876675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89"/>
          <p:cNvSpPr txBox="1"/>
          <p:nvPr/>
        </p:nvSpPr>
        <p:spPr>
          <a:xfrm>
            <a:off x="3627125" y="1211188"/>
            <a:ext cx="560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merge(left, right, left_index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1" i="0" lang="en" sz="1200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right_index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1" i="0" lang="en" sz="1200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how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2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"outer"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89"/>
          <p:cNvSpPr txBox="1"/>
          <p:nvPr/>
        </p:nvSpPr>
        <p:spPr>
          <a:xfrm>
            <a:off x="3693850" y="3045250"/>
            <a:ext cx="562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merge(left, right, left_index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1" i="0" lang="en" sz="1200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right_index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1" i="0" lang="en" sz="1200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how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2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"inner"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90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Joining key columns on an index 1</a:t>
            </a:r>
            <a:endParaRPr/>
          </a:p>
        </p:txBody>
      </p:sp>
      <p:sp>
        <p:nvSpPr>
          <p:cNvPr id="728" name="Google Shape;728;p90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https://pandas.pydata.org/docs/user_guide/merging.html</a:t>
            </a:r>
            <a:endParaRPr/>
          </a:p>
        </p:txBody>
      </p:sp>
      <p:pic>
        <p:nvPicPr>
          <p:cNvPr id="729" name="Google Shape;729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775" y="1405650"/>
            <a:ext cx="4114800" cy="10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8775" y="1345273"/>
            <a:ext cx="411480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90"/>
          <p:cNvSpPr txBox="1"/>
          <p:nvPr/>
        </p:nvSpPr>
        <p:spPr>
          <a:xfrm>
            <a:off x="830175" y="2800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left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join(right, on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"key"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90"/>
          <p:cNvSpPr txBox="1"/>
          <p:nvPr/>
        </p:nvSpPr>
        <p:spPr>
          <a:xfrm>
            <a:off x="4911725" y="2630150"/>
            <a:ext cx="3648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merge(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left, right, left_on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"key"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right_index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1" i="0" lang="en" sz="1400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how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"left"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sort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1" i="0" lang="en" sz="1400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1400" u="none" cap="none" strike="noStrike">
              <a:solidFill>
                <a:srgbClr val="C65D0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1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Joining key columns on an index 2</a:t>
            </a:r>
            <a:endParaRPr/>
          </a:p>
        </p:txBody>
      </p:sp>
      <p:sp>
        <p:nvSpPr>
          <p:cNvPr id="738" name="Google Shape;738;p91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https://pandas.pydata.org/docs/user_guide/merging.html</a:t>
            </a:r>
            <a:endParaRPr/>
          </a:p>
        </p:txBody>
      </p:sp>
      <p:pic>
        <p:nvPicPr>
          <p:cNvPr id="739" name="Google Shape;739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75" y="1617928"/>
            <a:ext cx="4114800" cy="1051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49500" y="1617913"/>
            <a:ext cx="4114800" cy="1051545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91"/>
          <p:cNvSpPr txBox="1"/>
          <p:nvPr/>
        </p:nvSpPr>
        <p:spPr>
          <a:xfrm>
            <a:off x="281025" y="2741350"/>
            <a:ext cx="36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left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join(right, on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"key1"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"key2"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91"/>
          <p:cNvSpPr txBox="1"/>
          <p:nvPr/>
        </p:nvSpPr>
        <p:spPr>
          <a:xfrm>
            <a:off x="4226550" y="2763475"/>
            <a:ext cx="476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left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join(right, on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"key1"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"key2"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], how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"inner"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2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Joining a single Index to a MultiIndex</a:t>
            </a:r>
            <a:endParaRPr/>
          </a:p>
        </p:txBody>
      </p:sp>
      <p:sp>
        <p:nvSpPr>
          <p:cNvPr id="748" name="Google Shape;748;p92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https://pandas.pydata.org/docs/user_guide/merging.html</a:t>
            </a:r>
            <a:endParaRPr/>
          </a:p>
        </p:txBody>
      </p:sp>
      <p:pic>
        <p:nvPicPr>
          <p:cNvPr id="749" name="Google Shape;749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1700" y="629663"/>
            <a:ext cx="4572000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54625" y="2552325"/>
            <a:ext cx="457200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92"/>
          <p:cNvSpPr txBox="1"/>
          <p:nvPr/>
        </p:nvSpPr>
        <p:spPr>
          <a:xfrm>
            <a:off x="2521500" y="3682200"/>
            <a:ext cx="4101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merge(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left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reset_index(), right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reset_index(), on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"key"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], how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"inner"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set_index([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"key"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"Y"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92"/>
          <p:cNvSpPr txBox="1"/>
          <p:nvPr/>
        </p:nvSpPr>
        <p:spPr>
          <a:xfrm>
            <a:off x="2999100" y="1828800"/>
            <a:ext cx="314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left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join(right, how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"inner"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3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Joining with two MultiIndexes</a:t>
            </a:r>
            <a:endParaRPr/>
          </a:p>
        </p:txBody>
      </p:sp>
      <p:sp>
        <p:nvSpPr>
          <p:cNvPr id="758" name="Google Shape;758;p93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https://pandas.pydata.org/docs/user_guide/merging.html</a:t>
            </a:r>
            <a:endParaRPr/>
          </a:p>
        </p:txBody>
      </p:sp>
      <p:pic>
        <p:nvPicPr>
          <p:cNvPr id="759" name="Google Shape;759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1203375"/>
            <a:ext cx="6400800" cy="1439626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93"/>
          <p:cNvSpPr txBox="1"/>
          <p:nvPr/>
        </p:nvSpPr>
        <p:spPr>
          <a:xfrm>
            <a:off x="2440500" y="2895600"/>
            <a:ext cx="411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merge(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left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reset_index(), right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reset_index(), on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"key"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], how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"inner"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set_index([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"key"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"X"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"Y"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4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Merging on a combination of columns and index levels</a:t>
            </a:r>
            <a:endParaRPr/>
          </a:p>
        </p:txBody>
      </p:sp>
      <p:sp>
        <p:nvSpPr>
          <p:cNvPr id="766" name="Google Shape;766;p94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https://pandas.pydata.org/docs/user_guide/merging.html</a:t>
            </a:r>
            <a:endParaRPr/>
          </a:p>
        </p:txBody>
      </p:sp>
      <p:pic>
        <p:nvPicPr>
          <p:cNvPr id="767" name="Google Shape;767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1443025"/>
            <a:ext cx="6400800" cy="154093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4"/>
          <p:cNvSpPr txBox="1"/>
          <p:nvPr/>
        </p:nvSpPr>
        <p:spPr>
          <a:xfrm>
            <a:off x="2585550" y="3048000"/>
            <a:ext cx="397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left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merge(right, on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"key1"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"key2"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95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Overlapping value columns</a:t>
            </a:r>
            <a:endParaRPr/>
          </a:p>
        </p:txBody>
      </p:sp>
      <p:sp>
        <p:nvSpPr>
          <p:cNvPr id="774" name="Google Shape;774;p95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https://pandas.pydata.org/docs/user_guide/merging.html</a:t>
            </a:r>
            <a:endParaRPr/>
          </a:p>
        </p:txBody>
      </p:sp>
      <p:pic>
        <p:nvPicPr>
          <p:cNvPr id="775" name="Google Shape;775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375" y="897025"/>
            <a:ext cx="35242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2106088"/>
            <a:ext cx="35242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5838" y="3402750"/>
            <a:ext cx="2466975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95"/>
          <p:cNvSpPr txBox="1"/>
          <p:nvPr/>
        </p:nvSpPr>
        <p:spPr>
          <a:xfrm>
            <a:off x="4006650" y="1173175"/>
            <a:ext cx="32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merge(left, right, on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"k"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95"/>
          <p:cNvSpPr txBox="1"/>
          <p:nvPr/>
        </p:nvSpPr>
        <p:spPr>
          <a:xfrm>
            <a:off x="4013625" y="2382250"/>
            <a:ext cx="48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pd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merge(left, right, on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"k"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suffixes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"_l"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"_r"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95"/>
          <p:cNvSpPr txBox="1"/>
          <p:nvPr/>
        </p:nvSpPr>
        <p:spPr>
          <a:xfrm>
            <a:off x="3983300" y="3797963"/>
            <a:ext cx="40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left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join(right, lsuffix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"_l"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rsuffix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"_r"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96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Joining multiple DataFrames</a:t>
            </a:r>
            <a:endParaRPr/>
          </a:p>
        </p:txBody>
      </p:sp>
      <p:sp>
        <p:nvSpPr>
          <p:cNvPr id="786" name="Google Shape;786;p96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https://pandas.pydata.org/docs/user_guide/merging.html</a:t>
            </a:r>
            <a:endParaRPr/>
          </a:p>
        </p:txBody>
      </p:sp>
      <p:pic>
        <p:nvPicPr>
          <p:cNvPr id="787" name="Google Shape;787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7460" y="1476375"/>
            <a:ext cx="4069080" cy="164634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96"/>
          <p:cNvSpPr txBox="1"/>
          <p:nvPr/>
        </p:nvSpPr>
        <p:spPr>
          <a:xfrm>
            <a:off x="3072000" y="3272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left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join([right, right2])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Series 와 DataFrame</a:t>
            </a:r>
            <a:endParaRPr/>
          </a:p>
        </p:txBody>
      </p:sp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7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Merging together values within Series or DataFrame columns</a:t>
            </a:r>
            <a:endParaRPr/>
          </a:p>
        </p:txBody>
      </p:sp>
      <p:sp>
        <p:nvSpPr>
          <p:cNvPr id="794" name="Google Shape;794;p97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https://pandas.pydata.org/docs/user_guide/merging.html</a:t>
            </a:r>
            <a:endParaRPr/>
          </a:p>
        </p:txBody>
      </p:sp>
      <p:pic>
        <p:nvPicPr>
          <p:cNvPr id="795" name="Google Shape;795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2213" y="804463"/>
            <a:ext cx="421957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62213" y="2759175"/>
            <a:ext cx="4219575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97"/>
          <p:cNvSpPr txBox="1"/>
          <p:nvPr/>
        </p:nvSpPr>
        <p:spPr>
          <a:xfrm>
            <a:off x="3162300" y="1828800"/>
            <a:ext cx="28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df1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combine_first(df2)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97"/>
          <p:cNvSpPr txBox="1"/>
          <p:nvPr/>
        </p:nvSpPr>
        <p:spPr>
          <a:xfrm>
            <a:off x="3754050" y="3810000"/>
            <a:ext cx="16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df1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update(df2)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시각화</a:t>
            </a:r>
            <a:endParaRPr/>
          </a:p>
        </p:txBody>
      </p:sp>
      <p:sp>
        <p:nvSpPr>
          <p:cNvPr id="804" name="Google Shape;804;p98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99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파이</a:t>
            </a:r>
            <a:r>
              <a:rPr lang="en"/>
              <a:t>썬 시각화 도구</a:t>
            </a:r>
            <a:endParaRPr/>
          </a:p>
        </p:txBody>
      </p:sp>
      <p:sp>
        <p:nvSpPr>
          <p:cNvPr id="810" name="Google Shape;810;p99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https://pyviz.org/overviews/index.html</a:t>
            </a:r>
            <a:r>
              <a:rPr lang="en" sz="1250">
                <a:latin typeface="Arial"/>
                <a:ea typeface="Arial"/>
                <a:cs typeface="Arial"/>
                <a:sym typeface="Arial"/>
              </a:rPr>
              <a:t> </a:t>
            </a:r>
            <a:endParaRPr sz="1250"/>
          </a:p>
        </p:txBody>
      </p:sp>
      <p:pic>
        <p:nvPicPr>
          <p:cNvPr id="811" name="Google Shape;811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025" y="792850"/>
            <a:ext cx="7847951" cy="380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00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Pandas의 시각화 1</a:t>
            </a:r>
            <a:endParaRPr/>
          </a:p>
        </p:txBody>
      </p:sp>
      <p:sp>
        <p:nvSpPr>
          <p:cNvPr id="817" name="Google Shape;817;p100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https://pandas.pydata.org/docs/getting_started/intro_tutorials/04_plotting.html</a:t>
            </a:r>
            <a:endParaRPr sz="1250"/>
          </a:p>
        </p:txBody>
      </p:sp>
      <p:pic>
        <p:nvPicPr>
          <p:cNvPr id="818" name="Google Shape;818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450" y="786400"/>
            <a:ext cx="8839199" cy="2513516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100"/>
          <p:cNvSpPr txBox="1"/>
          <p:nvPr/>
        </p:nvSpPr>
        <p:spPr>
          <a:xfrm>
            <a:off x="2908350" y="382316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air_quality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plot()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01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Pandas의 시각화 2</a:t>
            </a:r>
            <a:endParaRPr/>
          </a:p>
        </p:txBody>
      </p:sp>
      <p:sp>
        <p:nvSpPr>
          <p:cNvPr id="825" name="Google Shape;825;p101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https://pandas.pydata.org/docs/getting_started/intro_tutorials/04_plotting.html</a:t>
            </a:r>
            <a:endParaRPr sz="1250"/>
          </a:p>
        </p:txBody>
      </p:sp>
      <p:sp>
        <p:nvSpPr>
          <p:cNvPr id="826" name="Google Shape;826;p101"/>
          <p:cNvSpPr txBox="1"/>
          <p:nvPr/>
        </p:nvSpPr>
        <p:spPr>
          <a:xfrm>
            <a:off x="2476200" y="3816725"/>
            <a:ext cx="41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air_quality[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"station_paris"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plot()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7" name="Google Shape;827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3392" y="760650"/>
            <a:ext cx="3837216" cy="2877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02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Pandas의 시각화 3</a:t>
            </a:r>
            <a:endParaRPr/>
          </a:p>
        </p:txBody>
      </p:sp>
      <p:sp>
        <p:nvSpPr>
          <p:cNvPr id="833" name="Google Shape;833;p102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https://pandas.pydata.org/docs/getting_started/intro_tutorials/04_plotting.html</a:t>
            </a:r>
            <a:endParaRPr sz="1250"/>
          </a:p>
        </p:txBody>
      </p:sp>
      <p:pic>
        <p:nvPicPr>
          <p:cNvPr id="834" name="Google Shape;834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0538" y="640450"/>
            <a:ext cx="4502925" cy="33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102"/>
          <p:cNvSpPr txBox="1"/>
          <p:nvPr/>
        </p:nvSpPr>
        <p:spPr>
          <a:xfrm>
            <a:off x="1498350" y="4182025"/>
            <a:ext cx="614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air_quality[</a:t>
            </a:r>
            <a:r>
              <a:rPr lang="en" sz="1300">
                <a:solidFill>
                  <a:srgbClr val="4070A0"/>
                </a:solidFill>
              </a:rPr>
              <a:t>"station_paris"</a:t>
            </a:r>
            <a:r>
              <a:rPr lang="en" sz="1300">
                <a:solidFill>
                  <a:schemeClr val="dk1"/>
                </a:solidFill>
              </a:rPr>
              <a:t>]</a:t>
            </a:r>
            <a:r>
              <a:rPr lang="en" sz="1300">
                <a:solidFill>
                  <a:srgbClr val="666666"/>
                </a:solidFill>
              </a:rPr>
              <a:t>.</a:t>
            </a:r>
            <a:r>
              <a:rPr lang="en" sz="1300">
                <a:solidFill>
                  <a:schemeClr val="dk1"/>
                </a:solidFill>
              </a:rPr>
              <a:t>plot()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03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Pandas의 시각화 4</a:t>
            </a:r>
            <a:endParaRPr/>
          </a:p>
        </p:txBody>
      </p:sp>
      <p:sp>
        <p:nvSpPr>
          <p:cNvPr id="841" name="Google Shape;841;p103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https://pandas.pydata.org/docs/getting_started/intro_tutorials/04_plotting.html</a:t>
            </a:r>
            <a:endParaRPr sz="1250"/>
          </a:p>
        </p:txBody>
      </p:sp>
      <p:pic>
        <p:nvPicPr>
          <p:cNvPr id="842" name="Google Shape;842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375" y="259450"/>
            <a:ext cx="4625250" cy="34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03"/>
          <p:cNvSpPr txBox="1"/>
          <p:nvPr/>
        </p:nvSpPr>
        <p:spPr>
          <a:xfrm>
            <a:off x="2620800" y="3610250"/>
            <a:ext cx="3902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Method_name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method_name </a:t>
            </a:r>
            <a:r>
              <a:rPr b="1" i="0" lang="en" sz="1400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dir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(air_quality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plot)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400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method_name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startswith(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"_"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04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Pandas의 시각화 4</a:t>
            </a:r>
            <a:endParaRPr/>
          </a:p>
        </p:txBody>
      </p:sp>
      <p:sp>
        <p:nvSpPr>
          <p:cNvPr id="849" name="Google Shape;849;p104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https://pandas.pydata.org/docs/getting_started/intro_tutorials/04_plotting.html</a:t>
            </a:r>
            <a:endParaRPr sz="1250"/>
          </a:p>
        </p:txBody>
      </p:sp>
      <p:pic>
        <p:nvPicPr>
          <p:cNvPr id="850" name="Google Shape;850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3313" y="640450"/>
            <a:ext cx="4097374" cy="30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104"/>
          <p:cNvSpPr txBox="1"/>
          <p:nvPr/>
        </p:nvSpPr>
        <p:spPr>
          <a:xfrm>
            <a:off x="3072000" y="40299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air_quality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plot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box()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05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Pandas의 시각화 5</a:t>
            </a:r>
            <a:endParaRPr/>
          </a:p>
        </p:txBody>
      </p:sp>
      <p:sp>
        <p:nvSpPr>
          <p:cNvPr id="857" name="Google Shape;857;p105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https://pandas.pydata.org/docs/getting_started/intro_tutorials/04_plotting.html</a:t>
            </a:r>
            <a:endParaRPr sz="1250"/>
          </a:p>
        </p:txBody>
      </p:sp>
      <p:pic>
        <p:nvPicPr>
          <p:cNvPr id="858" name="Google Shape;858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875" y="640450"/>
            <a:ext cx="7694250" cy="2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105"/>
          <p:cNvSpPr txBox="1"/>
          <p:nvPr/>
        </p:nvSpPr>
        <p:spPr>
          <a:xfrm>
            <a:off x="2028750" y="3775800"/>
            <a:ext cx="50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axs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air_quality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plot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area(figsize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" sz="1400" u="none" cap="none" strike="noStrike">
                <a:solidFill>
                  <a:srgbClr val="20805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20805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subplots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1" i="0" lang="en" sz="1400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6"/>
          <p:cNvSpPr txBox="1"/>
          <p:nvPr>
            <p:ph type="title"/>
          </p:nvPr>
        </p:nvSpPr>
        <p:spPr>
          <a:xfrm>
            <a:off x="131450" y="67750"/>
            <a:ext cx="89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Pandas의 시각화 6</a:t>
            </a:r>
            <a:endParaRPr/>
          </a:p>
        </p:txBody>
      </p:sp>
      <p:sp>
        <p:nvSpPr>
          <p:cNvPr id="865" name="Google Shape;865;p106"/>
          <p:cNvSpPr txBox="1"/>
          <p:nvPr>
            <p:ph idx="2" type="title"/>
          </p:nvPr>
        </p:nvSpPr>
        <p:spPr>
          <a:xfrm>
            <a:off x="0" y="4746600"/>
            <a:ext cx="881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https://pandas.pydata.org/docs/getting_started/intro_tutorials/04_plotting.html</a:t>
            </a:r>
            <a:endParaRPr sz="1250"/>
          </a:p>
        </p:txBody>
      </p:sp>
      <p:pic>
        <p:nvPicPr>
          <p:cNvPr id="866" name="Google Shape;866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2513" y="640450"/>
            <a:ext cx="6298974" cy="20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106"/>
          <p:cNvSpPr txBox="1"/>
          <p:nvPr/>
        </p:nvSpPr>
        <p:spPr>
          <a:xfrm>
            <a:off x="2180850" y="2870500"/>
            <a:ext cx="478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fig, axs 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plt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subplots(figsize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" sz="1400" u="none" cap="none" strike="noStrike">
                <a:solidFill>
                  <a:srgbClr val="20805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400" u="none" cap="none" strike="noStrike">
                <a:solidFill>
                  <a:srgbClr val="20805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air_quality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plot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area(ax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axs)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axs</a:t>
            </a: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set_ylabel(</a:t>
            </a:r>
            <a:r>
              <a:rPr b="0" i="0" lang="en" sz="14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"NO$_2$ concentration"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0" y="4749900"/>
            <a:ext cx="852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https://pandas.pydata.org/pandas-docs/version/0.23.4/generated/pandas.Panel.html</a:t>
            </a:r>
            <a:r>
              <a:rPr lang="en" sz="1300"/>
              <a:t> </a:t>
            </a:r>
            <a:endParaRPr sz="1300"/>
          </a:p>
        </p:txBody>
      </p:sp>
      <p:sp>
        <p:nvSpPr>
          <p:cNvPr id="162" name="Google Shape;162;p26"/>
          <p:cNvSpPr txBox="1"/>
          <p:nvPr>
            <p:ph idx="2" type="title"/>
          </p:nvPr>
        </p:nvSpPr>
        <p:spPr>
          <a:xfrm>
            <a:off x="104400" y="61200"/>
            <a:ext cx="89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 panel</a:t>
            </a:r>
            <a:endParaRPr/>
          </a:p>
        </p:txBody>
      </p:sp>
      <p:sp>
        <p:nvSpPr>
          <p:cNvPr id="163" name="Google Shape;163;p26"/>
          <p:cNvSpPr txBox="1"/>
          <p:nvPr>
            <p:ph idx="3" type="title"/>
          </p:nvPr>
        </p:nvSpPr>
        <p:spPr>
          <a:xfrm>
            <a:off x="104400" y="633900"/>
            <a:ext cx="8931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Panel은 0.20.0 버전 부터는 사라지게 되었고,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현재는 </a:t>
            </a:r>
            <a:r>
              <a:rPr lang="en">
                <a:solidFill>
                  <a:srgbClr val="A30003"/>
                </a:solidFill>
              </a:rPr>
              <a:t>DataFrame</a:t>
            </a:r>
            <a:r>
              <a:rPr lang="en"/>
              <a:t> 과 </a:t>
            </a:r>
            <a:r>
              <a:rPr lang="en">
                <a:solidFill>
                  <a:srgbClr val="A30003"/>
                </a:solidFill>
              </a:rPr>
              <a:t>Series</a:t>
            </a:r>
            <a:r>
              <a:rPr lang="en"/>
              <a:t>의 두 가지 타입을 주로 지원하고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 txBox="1"/>
          <p:nvPr>
            <p:ph idx="12" type="sldNum"/>
          </p:nvPr>
        </p:nvSpPr>
        <p:spPr>
          <a:xfrm>
            <a:off x="8243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800" y="1381475"/>
            <a:ext cx="6703835" cy="305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0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감사합니</a:t>
            </a:r>
            <a:r>
              <a:rPr lang="en"/>
              <a:t>다.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